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59" r:id="rId1"/>
  </p:sldMasterIdLst>
  <p:notesMasterIdLst>
    <p:notesMasterId r:id="rId53"/>
  </p:notesMasterIdLst>
  <p:sldIdLst>
    <p:sldId id="256" r:id="rId2"/>
    <p:sldId id="329" r:id="rId3"/>
    <p:sldId id="284" r:id="rId4"/>
    <p:sldId id="306" r:id="rId5"/>
    <p:sldId id="307" r:id="rId6"/>
    <p:sldId id="308" r:id="rId7"/>
    <p:sldId id="265" r:id="rId8"/>
    <p:sldId id="268" r:id="rId9"/>
    <p:sldId id="314" r:id="rId10"/>
    <p:sldId id="267" r:id="rId11"/>
    <p:sldId id="313" r:id="rId12"/>
    <p:sldId id="315" r:id="rId13"/>
    <p:sldId id="356" r:id="rId14"/>
    <p:sldId id="316" r:id="rId15"/>
    <p:sldId id="318" r:id="rId16"/>
    <p:sldId id="319" r:id="rId17"/>
    <p:sldId id="321" r:id="rId18"/>
    <p:sldId id="317" r:id="rId19"/>
    <p:sldId id="322" r:id="rId20"/>
    <p:sldId id="320" r:id="rId21"/>
    <p:sldId id="324" r:id="rId22"/>
    <p:sldId id="325" r:id="rId23"/>
    <p:sldId id="327" r:id="rId24"/>
    <p:sldId id="310" r:id="rId25"/>
    <p:sldId id="330" r:id="rId26"/>
    <p:sldId id="331" r:id="rId27"/>
    <p:sldId id="288" r:id="rId28"/>
    <p:sldId id="332" r:id="rId29"/>
    <p:sldId id="333" r:id="rId30"/>
    <p:sldId id="334" r:id="rId31"/>
    <p:sldId id="335" r:id="rId32"/>
    <p:sldId id="336" r:id="rId33"/>
    <p:sldId id="339" r:id="rId34"/>
    <p:sldId id="337" r:id="rId35"/>
    <p:sldId id="338" r:id="rId36"/>
    <p:sldId id="341" r:id="rId37"/>
    <p:sldId id="342" r:id="rId38"/>
    <p:sldId id="343" r:id="rId39"/>
    <p:sldId id="344" r:id="rId40"/>
    <p:sldId id="345" r:id="rId41"/>
    <p:sldId id="346" r:id="rId42"/>
    <p:sldId id="347" r:id="rId43"/>
    <p:sldId id="348" r:id="rId44"/>
    <p:sldId id="349" r:id="rId45"/>
    <p:sldId id="350" r:id="rId46"/>
    <p:sldId id="353" r:id="rId47"/>
    <p:sldId id="352" r:id="rId48"/>
    <p:sldId id="300" r:id="rId49"/>
    <p:sldId id="301" r:id="rId50"/>
    <p:sldId id="355" r:id="rId51"/>
    <p:sldId id="354"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n Lai" initials="" lastIdx="6" clrIdx="0"/>
  <p:cmAuthor id="1" name="YiFan Yu" initial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0"/>
    <p:restoredTop sz="87548"/>
  </p:normalViewPr>
  <p:slideViewPr>
    <p:cSldViewPr snapToGrid="0">
      <p:cViewPr varScale="1">
        <p:scale>
          <a:sx n="141" d="100"/>
          <a:sy n="141" d="100"/>
        </p:scale>
        <p:origin x="184" y="4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h-tsang.medium.com/review-attention-is-all-you-need-transformer-96c787ecdec1"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sh-tsang.medium.com/overview-my-reviewed-paper-lists-tutorials-946ce59fbf9e#:~:text=%5D%20%5BGELU%5D%20%5B-,Layer%20Norm,-%2C%20LN%5D%0A2017"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f4a14aa16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f4a14aa16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indent="-336550">
              <a:lnSpc>
                <a:spcPct val="170000"/>
              </a:lnSpc>
              <a:buClr>
                <a:schemeClr val="dk1"/>
              </a:buClr>
              <a:buSzPts val="1700"/>
            </a:pPr>
            <a:r>
              <a:rPr lang="en-US" dirty="0">
                <a:solidFill>
                  <a:schemeClr val="tx1"/>
                </a:solidFill>
              </a:rPr>
              <a:t>The query vector can be thought of as a token’s request for specific semantic information</a:t>
            </a:r>
          </a:p>
          <a:p>
            <a:pPr marL="914400" marR="0" lvl="1" indent="-336550" algn="l" defTabSz="914400" rtl="0" eaLnBrk="1" fontAlgn="auto" latinLnBrk="0" hangingPunct="1">
              <a:lnSpc>
                <a:spcPct val="170000"/>
              </a:lnSpc>
              <a:spcBef>
                <a:spcPts val="0"/>
              </a:spcBef>
              <a:spcAft>
                <a:spcPts val="0"/>
              </a:spcAft>
              <a:buClr>
                <a:schemeClr val="dk1"/>
              </a:buClr>
              <a:buSzPts val="1700"/>
              <a:buFont typeface="Arial"/>
              <a:buChar char="○"/>
              <a:tabLst/>
              <a:defRPr/>
            </a:pPr>
            <a:r>
              <a:rPr lang="en-US" sz="1100" dirty="0">
                <a:solidFill>
                  <a:schemeClr val="tx1"/>
                </a:solidFill>
              </a:rPr>
              <a:t>The key vector can be thought of as a description of the semantic information the token provides</a:t>
            </a:r>
            <a:endParaRPr lang="en-US" sz="1400" dirty="0">
              <a:solidFill>
                <a:schemeClr val="tx1"/>
              </a:solidFill>
            </a:endParaRPr>
          </a:p>
          <a:p>
            <a:pPr marL="914400" marR="0" lvl="1" indent="-336550" algn="l" defTabSz="914400" rtl="0" eaLnBrk="1" fontAlgn="auto" latinLnBrk="0" hangingPunct="1">
              <a:lnSpc>
                <a:spcPct val="170000"/>
              </a:lnSpc>
              <a:spcBef>
                <a:spcPts val="0"/>
              </a:spcBef>
              <a:spcAft>
                <a:spcPts val="0"/>
              </a:spcAft>
              <a:buClr>
                <a:schemeClr val="dk1"/>
              </a:buClr>
              <a:buSzPts val="1700"/>
              <a:buFont typeface="Arial"/>
              <a:buChar char="○"/>
              <a:tabLst/>
              <a:defRPr/>
            </a:pPr>
            <a:r>
              <a:rPr lang="en-US" sz="1100" dirty="0">
                <a:solidFill>
                  <a:schemeClr val="tx1"/>
                </a:solidFill>
              </a:rPr>
              <a:t>The value vector can be thought of as the semantic information the token provides</a:t>
            </a:r>
          </a:p>
          <a:p>
            <a:pPr lvl="1" indent="-336550">
              <a:lnSpc>
                <a:spcPct val="170000"/>
              </a:lnSpc>
              <a:buClr>
                <a:schemeClr val="dk1"/>
              </a:buClr>
              <a:buSzPts val="1700"/>
            </a:pPr>
            <a:endParaRPr lang="en-US" sz="1100" dirty="0">
              <a:solidFill>
                <a:schemeClr val="tx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E0E5D268-7D92-2480-FBB4-B0353E7C624D}"/>
            </a:ext>
          </a:extLst>
        </p:cNvPr>
        <p:cNvGrpSpPr/>
        <p:nvPr/>
      </p:nvGrpSpPr>
      <p:grpSpPr>
        <a:xfrm>
          <a:off x="0" y="0"/>
          <a:ext cx="0" cy="0"/>
          <a:chOff x="0" y="0"/>
          <a:chExt cx="0" cy="0"/>
        </a:xfrm>
      </p:grpSpPr>
      <p:sp>
        <p:nvSpPr>
          <p:cNvPr id="131" name="Google Shape;131;g2f4a14aa16e_0_155:notes">
            <a:extLst>
              <a:ext uri="{FF2B5EF4-FFF2-40B4-BE49-F238E27FC236}">
                <a16:creationId xmlns:a16="http://schemas.microsoft.com/office/drawing/2014/main" id="{E11632B6-8604-B304-80C0-19EEF34F28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f4a14aa16e_0_155:notes">
            <a:extLst>
              <a:ext uri="{FF2B5EF4-FFF2-40B4-BE49-F238E27FC236}">
                <a16:creationId xmlns:a16="http://schemas.microsoft.com/office/drawing/2014/main" id="{AA369AF2-17E0-BCA7-CC33-834288BC4E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indent="-336550">
              <a:buClr>
                <a:schemeClr val="dk1"/>
              </a:buClr>
              <a:buSzPts val="1700"/>
            </a:pPr>
            <a:endParaRPr lang="en-US" sz="1100" dirty="0">
              <a:solidFill>
                <a:schemeClr val="tx1"/>
              </a:solidFill>
            </a:endParaRPr>
          </a:p>
        </p:txBody>
      </p:sp>
    </p:spTree>
    <p:extLst>
      <p:ext uri="{BB962C8B-B14F-4D97-AF65-F5344CB8AC3E}">
        <p14:creationId xmlns:p14="http://schemas.microsoft.com/office/powerpoint/2010/main" val="47976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29703DC2-0CD8-AB08-7680-AF884754D832}"/>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6FFE3395-217A-8F4C-A32E-5DD7FF8990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D590D0FC-77EA-41FA-1F24-CEE7B756B6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dot product still tends to take on extreme values, as its variance scales with dimensionality d</a:t>
            </a:r>
          </a:p>
          <a:p>
            <a:pPr marL="0" lvl="0" indent="0" algn="l" rtl="0">
              <a:spcBef>
                <a:spcPts val="0"/>
              </a:spcBef>
              <a:spcAft>
                <a:spcPts val="0"/>
              </a:spcAft>
              <a:buNone/>
            </a:pPr>
            <a:r>
              <a:rPr lang="en-US" dirty="0"/>
              <a:t>Quick Statistics Review:</a:t>
            </a:r>
          </a:p>
          <a:p>
            <a:pPr marL="0" lvl="0" indent="0" algn="l" rtl="0">
              <a:spcBef>
                <a:spcPts val="0"/>
              </a:spcBef>
              <a:spcAft>
                <a:spcPts val="0"/>
              </a:spcAft>
              <a:buNone/>
            </a:pPr>
            <a:r>
              <a:rPr lang="en-US" dirty="0"/>
              <a:t>• Mean of sum = sum of means = dk * 0 = 0</a:t>
            </a:r>
          </a:p>
          <a:p>
            <a:pPr marL="0" lvl="0" indent="0" algn="l" rtl="0">
              <a:spcBef>
                <a:spcPts val="0"/>
              </a:spcBef>
              <a:spcAft>
                <a:spcPts val="0"/>
              </a:spcAft>
              <a:buNone/>
            </a:pPr>
            <a:r>
              <a:rPr lang="en-US" dirty="0"/>
              <a:t>• Variance of sum = sum of variances = dk * 1 = dk</a:t>
            </a:r>
          </a:p>
          <a:p>
            <a:pPr marL="0" lvl="0" indent="0" algn="l" rtl="0">
              <a:spcBef>
                <a:spcPts val="0"/>
              </a:spcBef>
              <a:spcAft>
                <a:spcPts val="0"/>
              </a:spcAft>
              <a:buNone/>
            </a:pPr>
            <a:r>
              <a:rPr lang="en-US" dirty="0"/>
              <a:t>• To set the variance to 1, simply divide by sqrt(dk)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3527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6AB987DE-0E11-B849-A9D8-0A2E4A084DF4}"/>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E7BF4E8E-D704-647F-D981-4924EB685A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7765F879-6E91-CA52-74EB-146E114B1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037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3EC07535-7902-A4FD-130A-007F250A4AA4}"/>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4074822F-5E1A-1900-8188-5B0640FE8E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7CAA606C-D304-0751-51E6-F83C6509BB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1090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BC20D084-49CA-9D78-4392-7D7E64158251}"/>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073FBFE8-B226-4C46-66BB-FEA2BCAB2B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FEB15159-5D7B-7F00-B570-7761E5DFA5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indent="-336550">
              <a:buClr>
                <a:schemeClr val="dk1"/>
              </a:buClr>
              <a:buSzPts val="1700"/>
            </a:pPr>
            <a:r>
              <a:rPr lang="en-US" dirty="0">
                <a:solidFill>
                  <a:schemeClr val="tx1"/>
                </a:solidFill>
              </a:rPr>
              <a:t>Gives attention layer multiple “representation subspaces”; we have not one, but multiple sets of Query/Key/Value weight matrices; after training, each set is used to project input embeddings into different representation subspaces</a:t>
            </a:r>
          </a:p>
        </p:txBody>
      </p:sp>
    </p:spTree>
    <p:extLst>
      <p:ext uri="{BB962C8B-B14F-4D97-AF65-F5344CB8AC3E}">
        <p14:creationId xmlns:p14="http://schemas.microsoft.com/office/powerpoint/2010/main" val="3838755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5EA4EC6E-72EA-9DA0-81DE-F75DA988038F}"/>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F4020D52-52A2-280E-7D78-6F92DFEF99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7A40ED85-F03F-4028-C2AB-D39706F72A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36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4F4483B4-A2B9-211F-3051-7C2FDD74E371}"/>
            </a:ext>
          </a:extLst>
        </p:cNvPr>
        <p:cNvGrpSpPr/>
        <p:nvPr/>
      </p:nvGrpSpPr>
      <p:grpSpPr>
        <a:xfrm>
          <a:off x="0" y="0"/>
          <a:ext cx="0" cy="0"/>
          <a:chOff x="0" y="0"/>
          <a:chExt cx="0" cy="0"/>
        </a:xfrm>
      </p:grpSpPr>
      <p:sp>
        <p:nvSpPr>
          <p:cNvPr id="212" name="Google Shape;212;g2f4a14aa16e_0_303:notes">
            <a:extLst>
              <a:ext uri="{FF2B5EF4-FFF2-40B4-BE49-F238E27FC236}">
                <a16:creationId xmlns:a16="http://schemas.microsoft.com/office/drawing/2014/main" id="{AEC1E1B6-FEA3-3D8E-A3E3-4D3266CD35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f4a14aa16e_0_303:notes">
            <a:extLst>
              <a:ext uri="{FF2B5EF4-FFF2-40B4-BE49-F238E27FC236}">
                <a16:creationId xmlns:a16="http://schemas.microsoft.com/office/drawing/2014/main" id="{B225852F-B4D8-C93F-8831-4DD2CF8594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 How do we keep the decoder from “cheating”? If we have a language modeling objective, can't the network just look ahead and "see" the answer?</a:t>
            </a:r>
          </a:p>
          <a:p>
            <a:pPr marL="0" lvl="0" indent="0" algn="l" rtl="0">
              <a:spcBef>
                <a:spcPts val="0"/>
              </a:spcBef>
              <a:spcAft>
                <a:spcPts val="0"/>
              </a:spcAft>
              <a:buNone/>
            </a:pPr>
            <a:r>
              <a:rPr lang="en-US" dirty="0"/>
              <a:t>•Solution: Masked Multi-Head Attention. At a high-level, we hide (mask) information about future tokens from the model.</a:t>
            </a:r>
            <a:endParaRPr dirty="0"/>
          </a:p>
        </p:txBody>
      </p:sp>
    </p:spTree>
    <p:extLst>
      <p:ext uri="{BB962C8B-B14F-4D97-AF65-F5344CB8AC3E}">
        <p14:creationId xmlns:p14="http://schemas.microsoft.com/office/powerpoint/2010/main" val="482731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1C315BA0-2C03-74D3-8C52-3BC4E39BA12C}"/>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93482845-C1C2-0101-B10E-7DA5348403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2F227541-055D-016F-35EC-978401C4E3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3170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02126AA2-7455-47F4-557E-00677F863082}"/>
            </a:ext>
          </a:extLst>
        </p:cNvPr>
        <p:cNvGrpSpPr/>
        <p:nvPr/>
      </p:nvGrpSpPr>
      <p:grpSpPr>
        <a:xfrm>
          <a:off x="0" y="0"/>
          <a:ext cx="0" cy="0"/>
          <a:chOff x="0" y="0"/>
          <a:chExt cx="0" cy="0"/>
        </a:xfrm>
      </p:grpSpPr>
      <p:sp>
        <p:nvSpPr>
          <p:cNvPr id="212" name="Google Shape;212;g2f4a14aa16e_0_303:notes">
            <a:extLst>
              <a:ext uri="{FF2B5EF4-FFF2-40B4-BE49-F238E27FC236}">
                <a16:creationId xmlns:a16="http://schemas.microsoft.com/office/drawing/2014/main" id="{3E782996-BFCD-9672-4D16-AF009EEB46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f4a14aa16e_0_303:notes">
            <a:extLst>
              <a:ext uri="{FF2B5EF4-FFF2-40B4-BE49-F238E27FC236}">
                <a16:creationId xmlns:a16="http://schemas.microsoft.com/office/drawing/2014/main" id="{327D64BF-E09B-CF83-569A-459E038E35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480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680895D7-F4D3-6305-70C0-46EB101BA308}"/>
            </a:ext>
          </a:extLst>
        </p:cNvPr>
        <p:cNvGrpSpPr/>
        <p:nvPr/>
      </p:nvGrpSpPr>
      <p:grpSpPr>
        <a:xfrm>
          <a:off x="0" y="0"/>
          <a:ext cx="0" cy="0"/>
          <a:chOff x="0" y="0"/>
          <a:chExt cx="0" cy="0"/>
        </a:xfrm>
      </p:grpSpPr>
      <p:sp>
        <p:nvSpPr>
          <p:cNvPr id="86" name="Google Shape;86;g2f4a14aa16e_0_45:notes">
            <a:extLst>
              <a:ext uri="{FF2B5EF4-FFF2-40B4-BE49-F238E27FC236}">
                <a16:creationId xmlns:a16="http://schemas.microsoft.com/office/drawing/2014/main" id="{4AA48DEE-5570-587C-58B0-B3742E1414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4a14aa16e_0_45:notes">
            <a:extLst>
              <a:ext uri="{FF2B5EF4-FFF2-40B4-BE49-F238E27FC236}">
                <a16:creationId xmlns:a16="http://schemas.microsoft.com/office/drawing/2014/main" id="{8BB71CB5-2C0C-325C-64E6-0AD9DA5B01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endParaRPr lang="en-US" b="0" dirty="0">
              <a:effectLst/>
            </a:endParaRPr>
          </a:p>
        </p:txBody>
      </p:sp>
    </p:spTree>
    <p:extLst>
      <p:ext uri="{BB962C8B-B14F-4D97-AF65-F5344CB8AC3E}">
        <p14:creationId xmlns:p14="http://schemas.microsoft.com/office/powerpoint/2010/main" val="1415010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3F7505E9-5163-51A2-B490-FC2BB5A0424C}"/>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B21697EB-AF40-435E-F854-A10FC18BDD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55FF2421-C8BC-B13A-60AE-CB008D8FDC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Residual connections</a:t>
            </a:r>
          </a:p>
          <a:p>
            <a:pPr marL="0" lvl="0" indent="0" algn="l" rtl="0">
              <a:spcBef>
                <a:spcPts val="0"/>
              </a:spcBef>
              <a:spcAft>
                <a:spcPts val="0"/>
              </a:spcAft>
              <a:buNone/>
            </a:pPr>
            <a:r>
              <a:rPr lang="en-US" dirty="0"/>
              <a:t>Residual connections are a simple but powerful</a:t>
            </a:r>
          </a:p>
          <a:p>
            <a:pPr marL="0" lvl="0" indent="0" algn="l" rtl="0">
              <a:spcBef>
                <a:spcPts val="0"/>
              </a:spcBef>
              <a:spcAft>
                <a:spcPts val="0"/>
              </a:spcAft>
              <a:buNone/>
            </a:pPr>
            <a:r>
              <a:rPr lang="en-US" dirty="0"/>
              <a:t>technique from computer vision.</a:t>
            </a:r>
          </a:p>
          <a:p>
            <a:pPr marL="0" lvl="0" indent="0" algn="l" rtl="0">
              <a:spcBef>
                <a:spcPts val="0"/>
              </a:spcBef>
              <a:spcAft>
                <a:spcPts val="0"/>
              </a:spcAft>
              <a:buNone/>
            </a:pPr>
            <a:r>
              <a:rPr lang="en-US" dirty="0"/>
              <a:t>• Deep networks are surprisingly bad at</a:t>
            </a:r>
          </a:p>
          <a:p>
            <a:pPr marL="0" lvl="0" indent="0" algn="l" rtl="0">
              <a:spcBef>
                <a:spcPts val="0"/>
              </a:spcBef>
              <a:spcAft>
                <a:spcPts val="0"/>
              </a:spcAft>
              <a:buNone/>
            </a:pPr>
            <a:r>
              <a:rPr lang="en-US" dirty="0"/>
              <a:t>learning the identity function!</a:t>
            </a:r>
          </a:p>
          <a:p>
            <a:pPr marL="0" lvl="0" indent="0" algn="l" rtl="0">
              <a:spcBef>
                <a:spcPts val="0"/>
              </a:spcBef>
              <a:spcAft>
                <a:spcPts val="0"/>
              </a:spcAft>
              <a:buNone/>
            </a:pPr>
            <a:r>
              <a:rPr lang="en-US" dirty="0"/>
              <a:t>• Therefore, directly passing "raw" embeddings to</a:t>
            </a:r>
          </a:p>
          <a:p>
            <a:pPr marL="0" lvl="0" indent="0" algn="l" rtl="0">
              <a:spcBef>
                <a:spcPts val="0"/>
              </a:spcBef>
              <a:spcAft>
                <a:spcPts val="0"/>
              </a:spcAft>
              <a:buNone/>
            </a:pPr>
            <a:r>
              <a:rPr lang="en-US" dirty="0"/>
              <a:t>the next layer can actually be very helpful!</a:t>
            </a:r>
          </a:p>
          <a:p>
            <a:pPr marL="0" lvl="0" indent="0" algn="l" rtl="0">
              <a:spcBef>
                <a:spcPts val="0"/>
              </a:spcBef>
              <a:spcAft>
                <a:spcPts val="0"/>
              </a:spcAft>
              <a:buNone/>
            </a:pPr>
            <a:r>
              <a:rPr lang="en-US" dirty="0"/>
              <a:t>• This prevents the network from "forgetting" or</a:t>
            </a:r>
          </a:p>
          <a:p>
            <a:pPr marL="0" lvl="0" indent="0" algn="l" rtl="0">
              <a:spcBef>
                <a:spcPts val="0"/>
              </a:spcBef>
              <a:spcAft>
                <a:spcPts val="0"/>
              </a:spcAft>
              <a:buNone/>
            </a:pPr>
            <a:r>
              <a:rPr lang="en-US" dirty="0"/>
              <a:t>distorting important information as it is</a:t>
            </a:r>
          </a:p>
          <a:p>
            <a:pPr marL="0" lvl="0" indent="0" algn="l" rtl="0">
              <a:spcBef>
                <a:spcPts val="0"/>
              </a:spcBef>
              <a:spcAft>
                <a:spcPts val="0"/>
              </a:spcAft>
              <a:buNone/>
            </a:pPr>
            <a:r>
              <a:rPr lang="en-US" dirty="0"/>
              <a:t>processed by many layers.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5380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2D0D3A71-01D3-F841-1318-218C61AEFB92}"/>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0CB268B4-FC6E-96AD-FE2E-F93E0E0F62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9AEC62AD-479E-AA12-D8AC-82EDC0634A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00000"/>
                </a:solidFill>
                <a:effectLst/>
                <a:latin typeface="Source Serif Pro" panose="02040603050405020204" pitchFamily="18" charset="0"/>
              </a:rPr>
              <a:t>Property 1 - Unique encoding for each position (across sequences)</a:t>
            </a:r>
          </a:p>
          <a:p>
            <a:pPr marL="0" lvl="0" indent="0" algn="l" rtl="0">
              <a:spcBef>
                <a:spcPts val="0"/>
              </a:spcBef>
              <a:spcAft>
                <a:spcPts val="0"/>
              </a:spcAft>
              <a:buNone/>
            </a:pPr>
            <a:r>
              <a:rPr lang="en-US" b="0" i="0" dirty="0">
                <a:solidFill>
                  <a:srgbClr val="000000"/>
                </a:solidFill>
                <a:effectLst/>
                <a:latin typeface="Source Serif Pro" panose="02040603050405020204" pitchFamily="18" charset="0"/>
              </a:rPr>
              <a:t>Property 2 - Linear relation between two encoded positions</a:t>
            </a:r>
          </a:p>
          <a:p>
            <a:pPr marL="0" lvl="0" indent="0" algn="l" rtl="0">
              <a:spcBef>
                <a:spcPts val="0"/>
              </a:spcBef>
              <a:spcAft>
                <a:spcPts val="0"/>
              </a:spcAft>
              <a:buNone/>
            </a:pPr>
            <a:r>
              <a:rPr lang="en-US" b="0" i="0" dirty="0">
                <a:solidFill>
                  <a:srgbClr val="000000"/>
                </a:solidFill>
                <a:effectLst/>
                <a:latin typeface="Source Serif Pro" panose="02040603050405020204" pitchFamily="18" charset="0"/>
              </a:rPr>
              <a:t>Property 3 - Generalizes to longer sequences than those encountered in training (Kind of)</a:t>
            </a:r>
          </a:p>
          <a:p>
            <a:pPr marL="0" lvl="0" indent="0" algn="l" rtl="0">
              <a:spcBef>
                <a:spcPts val="0"/>
              </a:spcBef>
              <a:spcAft>
                <a:spcPts val="0"/>
              </a:spcAft>
              <a:buNone/>
            </a:pPr>
            <a:r>
              <a:rPr lang="en-US" b="0" i="0" dirty="0">
                <a:solidFill>
                  <a:srgbClr val="000000"/>
                </a:solidFill>
                <a:effectLst/>
                <a:latin typeface="Source Serif Pro" panose="02040603050405020204" pitchFamily="18" charset="0"/>
              </a:rPr>
              <a:t>Property 4 - Generated by a deterministic process the model can learn</a:t>
            </a:r>
          </a:p>
          <a:p>
            <a:pPr marL="0" lvl="0" indent="0" algn="l" rtl="0">
              <a:spcBef>
                <a:spcPts val="0"/>
              </a:spcBef>
              <a:spcAft>
                <a:spcPts val="0"/>
              </a:spcAft>
              <a:buNone/>
            </a:pPr>
            <a:r>
              <a:rPr lang="en-US" b="0" i="0" dirty="0">
                <a:solidFill>
                  <a:srgbClr val="000000"/>
                </a:solidFill>
                <a:effectLst/>
                <a:latin typeface="Source Serif Pro" panose="02040603050405020204" pitchFamily="18" charset="0"/>
              </a:rPr>
              <a:t>Property 5 - Extensible to multiple dimensions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34900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07E2BE4B-4069-78AC-42D2-39E9E06F60B9}"/>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721234B7-64E8-3D6D-B908-B401B71532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B830B54D-0205-7E8B-1F18-FBE77072AF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0710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9D910290-EE0E-7634-5558-7F76ADB495B4}"/>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5C2C79C0-DE93-6D64-0326-EDCCB70B85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A4A110F4-E3FF-A701-4B6A-5AFC2D7C31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7158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138901A6-9525-FCAA-E354-5FF9ACA90674}"/>
            </a:ext>
          </a:extLst>
        </p:cNvPr>
        <p:cNvGrpSpPr/>
        <p:nvPr/>
      </p:nvGrpSpPr>
      <p:grpSpPr>
        <a:xfrm>
          <a:off x="0" y="0"/>
          <a:ext cx="0" cy="0"/>
          <a:chOff x="0" y="0"/>
          <a:chExt cx="0" cy="0"/>
        </a:xfrm>
      </p:grpSpPr>
      <p:sp>
        <p:nvSpPr>
          <p:cNvPr id="92" name="Google Shape;92;g2f4a14aa16e_0_50:notes">
            <a:extLst>
              <a:ext uri="{FF2B5EF4-FFF2-40B4-BE49-F238E27FC236}">
                <a16:creationId xmlns:a16="http://schemas.microsoft.com/office/drawing/2014/main" id="{72B987F2-5DD0-BB29-88BF-4F8AEE9CE0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f4a14aa16e_0_50:notes">
            <a:extLst>
              <a:ext uri="{FF2B5EF4-FFF2-40B4-BE49-F238E27FC236}">
                <a16:creationId xmlns:a16="http://schemas.microsoft.com/office/drawing/2014/main" id="{9999B11E-1B79-D840-3032-B0C6DB86F8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RMSNorm</a:t>
            </a:r>
            <a:endParaRPr lang="en-US" dirty="0"/>
          </a:p>
          <a:p>
            <a:pPr marL="0" lvl="0" indent="0" algn="l" rtl="0">
              <a:spcBef>
                <a:spcPts val="0"/>
              </a:spcBef>
              <a:spcAft>
                <a:spcPts val="0"/>
              </a:spcAft>
              <a:buNone/>
            </a:pPr>
            <a:r>
              <a:rPr lang="en-US" b="0" i="0" dirty="0" err="1">
                <a:solidFill>
                  <a:srgbClr val="000000"/>
                </a:solidFill>
                <a:effectLst/>
                <a:latin typeface="Roboto" panose="02000000000000000000" pitchFamily="2" charset="0"/>
              </a:rPr>
              <a:t>RMSNorm</a:t>
            </a:r>
            <a:r>
              <a:rPr lang="en-US" b="0" i="0" dirty="0">
                <a:solidFill>
                  <a:srgbClr val="000000"/>
                </a:solidFill>
                <a:effectLst/>
                <a:latin typeface="Roboto" panose="02000000000000000000" pitchFamily="2" charset="0"/>
              </a:rPr>
              <a:t> rescales the features, while </a:t>
            </a:r>
            <a:r>
              <a:rPr lang="en-US" b="0" i="0" dirty="0" err="1">
                <a:solidFill>
                  <a:srgbClr val="000000"/>
                </a:solidFill>
                <a:effectLst/>
                <a:latin typeface="Roboto" panose="02000000000000000000" pitchFamily="2" charset="0"/>
              </a:rPr>
              <a:t>LayerNorm</a:t>
            </a:r>
            <a:r>
              <a:rPr lang="en-US" b="0" i="0" dirty="0">
                <a:solidFill>
                  <a:srgbClr val="000000"/>
                </a:solidFill>
                <a:effectLst/>
                <a:latin typeface="Roboto" panose="02000000000000000000" pitchFamily="2" charset="0"/>
              </a:rPr>
              <a:t> rescales and recenters the features. </a:t>
            </a:r>
            <a:r>
              <a:rPr lang="en-US" b="0" i="0" dirty="0" err="1">
                <a:solidFill>
                  <a:srgbClr val="000000"/>
                </a:solidFill>
                <a:effectLst/>
                <a:latin typeface="Roboto" panose="02000000000000000000" pitchFamily="2" charset="0"/>
              </a:rPr>
              <a:t>RMSNorm</a:t>
            </a:r>
            <a:r>
              <a:rPr lang="en-US" b="0" i="0" dirty="0">
                <a:solidFill>
                  <a:srgbClr val="000000"/>
                </a:solidFill>
                <a:effectLst/>
                <a:latin typeface="Roboto" panose="02000000000000000000" pitchFamily="2" charset="0"/>
              </a:rPr>
              <a:t> is designed to be shift invariant and not depend on the mean or recenter the values in any way. </a:t>
            </a:r>
            <a:r>
              <a:rPr lang="en-US" b="0" i="0" dirty="0" err="1">
                <a:solidFill>
                  <a:srgbClr val="000000"/>
                </a:solidFill>
                <a:effectLst/>
                <a:latin typeface="Roboto" panose="02000000000000000000" pitchFamily="2" charset="0"/>
              </a:rPr>
              <a:t>RMSNorm</a:t>
            </a:r>
            <a:r>
              <a:rPr lang="en-US" b="0" i="0" dirty="0">
                <a:solidFill>
                  <a:srgbClr val="000000"/>
                </a:solidFill>
                <a:effectLst/>
                <a:latin typeface="Roboto" panose="02000000000000000000" pitchFamily="2" charset="0"/>
              </a:rPr>
              <a:t> is more efficient than </a:t>
            </a:r>
            <a:r>
              <a:rPr lang="en-US" b="0" i="0" dirty="0" err="1">
                <a:solidFill>
                  <a:srgbClr val="000000"/>
                </a:solidFill>
                <a:effectLst/>
                <a:latin typeface="Roboto" panose="02000000000000000000" pitchFamily="2" charset="0"/>
              </a:rPr>
              <a:t>LayerNorm</a:t>
            </a:r>
            <a:r>
              <a:rPr lang="en-US" b="0" i="0" dirty="0">
                <a:solidFill>
                  <a:srgbClr val="000000"/>
                </a:solidFill>
                <a:effectLst/>
                <a:latin typeface="Roboto" panose="02000000000000000000" pitchFamily="2" charset="0"/>
              </a:rPr>
              <a:t>. The memory usage is halved because there is only one learned parameter.  There is also less computation since there is no mean subtraction. These small efficiency gains become significant when applied to transformers with hundreds of billions of parameters. Another possible advantage is that it also constrains the model less.</a:t>
            </a:r>
          </a:p>
          <a:p>
            <a:pPr marL="0" lvl="0" indent="0" algn="l" rtl="0">
              <a:spcBef>
                <a:spcPts val="0"/>
              </a:spcBef>
              <a:spcAft>
                <a:spcPts val="0"/>
              </a:spcAft>
              <a:buNone/>
            </a:pPr>
            <a:endParaRPr lang="en-US" b="0" i="0" dirty="0">
              <a:solidFill>
                <a:srgbClr val="000000"/>
              </a:solidFill>
              <a:effectLst/>
              <a:latin typeface="Roboto" panose="02000000000000000000" pitchFamily="2" charset="0"/>
            </a:endParaRPr>
          </a:p>
          <a:p>
            <a:pPr algn="l">
              <a:lnSpc>
                <a:spcPts val="2400"/>
              </a:lnSpc>
              <a:buFont typeface="Arial" panose="020B0604020202020204" pitchFamily="34" charset="0"/>
              <a:buChar char="•"/>
            </a:pPr>
            <a:r>
              <a:rPr lang="en-US" b="1" i="0" dirty="0">
                <a:solidFill>
                  <a:srgbClr val="242424"/>
                </a:solidFill>
                <a:effectLst/>
                <a:latin typeface="source-serif-pro"/>
              </a:rPr>
              <a:t>The original-designed Post-LN </a:t>
            </a:r>
            <a:r>
              <a:rPr lang="en-US" b="1" i="0" u="sng" dirty="0">
                <a:solidFill>
                  <a:srgbClr val="242424"/>
                </a:solidFill>
                <a:effectLst/>
                <a:latin typeface="source-serif-pro"/>
                <a:hlinkClick r:id="rId3"/>
              </a:rPr>
              <a:t>Transformer</a:t>
            </a:r>
            <a:r>
              <a:rPr lang="en-US" b="0" i="0" dirty="0">
                <a:solidFill>
                  <a:srgbClr val="242424"/>
                </a:solidFill>
                <a:effectLst/>
                <a:latin typeface="source-serif-pro"/>
              </a:rPr>
              <a:t>, which places the </a:t>
            </a:r>
            <a:r>
              <a:rPr lang="en-US" b="0" i="0" u="sng" dirty="0">
                <a:solidFill>
                  <a:srgbClr val="242424"/>
                </a:solidFill>
                <a:effectLst/>
                <a:latin typeface="source-serif-pro"/>
                <a:hlinkClick r:id="rId4"/>
              </a:rPr>
              <a:t>layer normalization</a:t>
            </a:r>
            <a:r>
              <a:rPr lang="en-US" b="0" i="0" dirty="0">
                <a:solidFill>
                  <a:srgbClr val="242424"/>
                </a:solidFill>
                <a:effectLst/>
                <a:latin typeface="source-serif-pro"/>
              </a:rPr>
              <a:t> between the residual blocks, </a:t>
            </a:r>
            <a:r>
              <a:rPr lang="en-US" b="1" i="0" dirty="0">
                <a:solidFill>
                  <a:srgbClr val="242424"/>
                </a:solidFill>
                <a:effectLst/>
                <a:latin typeface="source-serif-pro"/>
              </a:rPr>
              <a:t>the expected gradients</a:t>
            </a:r>
            <a:r>
              <a:rPr lang="en-US" b="0" i="0" dirty="0">
                <a:solidFill>
                  <a:srgbClr val="242424"/>
                </a:solidFill>
                <a:effectLst/>
                <a:latin typeface="source-serif-pro"/>
              </a:rPr>
              <a:t> of the parameters near the output layer are </a:t>
            </a:r>
            <a:r>
              <a:rPr lang="en-US" b="1" i="0" dirty="0">
                <a:solidFill>
                  <a:srgbClr val="242424"/>
                </a:solidFill>
                <a:effectLst/>
                <a:latin typeface="source-serif-pro"/>
              </a:rPr>
              <a:t>large</a:t>
            </a:r>
            <a:r>
              <a:rPr lang="en-US" b="0" i="0" dirty="0">
                <a:solidFill>
                  <a:srgbClr val="242424"/>
                </a:solidFill>
                <a:effectLst/>
                <a:latin typeface="source-serif-pro"/>
              </a:rPr>
              <a:t>. Using a large learning rate on those gradients makes the </a:t>
            </a:r>
            <a:r>
              <a:rPr lang="en-US" b="1" i="0" dirty="0">
                <a:solidFill>
                  <a:srgbClr val="242424"/>
                </a:solidFill>
                <a:effectLst/>
                <a:latin typeface="source-serif-pro"/>
              </a:rPr>
              <a:t>training unstable</a:t>
            </a:r>
            <a:r>
              <a:rPr lang="en-US" b="0" i="0" dirty="0">
                <a:solidFill>
                  <a:srgbClr val="242424"/>
                </a:solidFill>
                <a:effectLst/>
                <a:latin typeface="source-serif-pro"/>
              </a:rPr>
              <a:t>. The warm-up stage can help to avoid this.</a:t>
            </a:r>
          </a:p>
          <a:p>
            <a:pPr algn="l">
              <a:lnSpc>
                <a:spcPts val="2400"/>
              </a:lnSpc>
              <a:buFont typeface="Arial" panose="020B0604020202020204" pitchFamily="34" charset="0"/>
              <a:buChar char="•"/>
            </a:pPr>
            <a:r>
              <a:rPr lang="en-US" b="0" i="0" dirty="0">
                <a:solidFill>
                  <a:srgbClr val="242424"/>
                </a:solidFill>
                <a:effectLst/>
                <a:latin typeface="source-serif-pro"/>
              </a:rPr>
              <a:t>On the other hand, if </a:t>
            </a:r>
            <a:r>
              <a:rPr lang="en-US" b="1" i="0" dirty="0">
                <a:solidFill>
                  <a:srgbClr val="242424"/>
                </a:solidFill>
                <a:effectLst/>
                <a:latin typeface="source-serif-pro"/>
              </a:rPr>
              <a:t>Pre-LN </a:t>
            </a:r>
            <a:r>
              <a:rPr lang="en-US" b="1" i="0" u="sng" dirty="0">
                <a:solidFill>
                  <a:srgbClr val="242424"/>
                </a:solidFill>
                <a:effectLst/>
                <a:latin typeface="source-serif-pro"/>
                <a:hlinkClick r:id="rId3"/>
              </a:rPr>
              <a:t>Transformer</a:t>
            </a:r>
            <a:r>
              <a:rPr lang="en-US" b="1" i="0" dirty="0">
                <a:solidFill>
                  <a:srgbClr val="242424"/>
                </a:solidFill>
                <a:effectLst/>
                <a:latin typeface="source-serif-pro"/>
              </a:rPr>
              <a:t> </a:t>
            </a:r>
            <a:r>
              <a:rPr lang="en-US" b="0" i="0" dirty="0">
                <a:solidFill>
                  <a:srgbClr val="242424"/>
                </a:solidFill>
                <a:effectLst/>
                <a:latin typeface="source-serif-pro"/>
              </a:rPr>
              <a:t>is used where the </a:t>
            </a:r>
            <a:r>
              <a:rPr lang="en-US" b="1" i="0" u="sng" dirty="0">
                <a:solidFill>
                  <a:srgbClr val="242424"/>
                </a:solidFill>
                <a:effectLst/>
                <a:latin typeface="source-serif-pro"/>
                <a:hlinkClick r:id="rId4"/>
              </a:rPr>
              <a:t>layer normalization</a:t>
            </a:r>
            <a:r>
              <a:rPr lang="en-US" b="1" i="0" dirty="0">
                <a:solidFill>
                  <a:srgbClr val="242424"/>
                </a:solidFill>
                <a:effectLst/>
                <a:latin typeface="source-serif-pro"/>
              </a:rPr>
              <a:t> is put inside the residual blocks</a:t>
            </a:r>
            <a:r>
              <a:rPr lang="en-US" b="0" i="0" dirty="0">
                <a:solidFill>
                  <a:srgbClr val="242424"/>
                </a:solidFill>
                <a:effectLst/>
                <a:latin typeface="source-serif-pro"/>
              </a:rPr>
              <a:t>, the </a:t>
            </a:r>
            <a:r>
              <a:rPr lang="en-US" b="1" i="0" dirty="0">
                <a:solidFill>
                  <a:srgbClr val="242424"/>
                </a:solidFill>
                <a:effectLst/>
                <a:latin typeface="source-serif-pro"/>
              </a:rPr>
              <a:t>gradients </a:t>
            </a:r>
            <a:r>
              <a:rPr lang="en-US" b="0" i="0" dirty="0">
                <a:solidFill>
                  <a:srgbClr val="242424"/>
                </a:solidFill>
                <a:effectLst/>
                <a:latin typeface="source-serif-pro"/>
              </a:rPr>
              <a:t>are </a:t>
            </a:r>
            <a:r>
              <a:rPr lang="en-US" b="1" i="0" dirty="0">
                <a:solidFill>
                  <a:srgbClr val="242424"/>
                </a:solidFill>
                <a:effectLst/>
                <a:latin typeface="source-serif-pro"/>
              </a:rPr>
              <a:t>well-behaved at initialization</a:t>
            </a:r>
            <a:r>
              <a:rPr lang="en-US" b="0" i="0" dirty="0">
                <a:solidFill>
                  <a:srgbClr val="242424"/>
                </a:solidFill>
                <a:effectLst/>
                <a:latin typeface="source-serif-pro"/>
              </a:rPr>
              <a:t>. The </a:t>
            </a:r>
            <a:r>
              <a:rPr lang="en-US" b="1" i="0" dirty="0">
                <a:solidFill>
                  <a:srgbClr val="242424"/>
                </a:solidFill>
                <a:effectLst/>
                <a:latin typeface="source-serif-pro"/>
              </a:rPr>
              <a:t>warm-up stage can be removed</a:t>
            </a:r>
            <a:r>
              <a:rPr lang="en-US" b="0" i="0" dirty="0">
                <a:solidFill>
                  <a:srgbClr val="242424"/>
                </a:solidFill>
                <a:effectLst/>
                <a:latin typeface="source-serif-pro"/>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err="1">
                <a:solidFill>
                  <a:srgbClr val="000000"/>
                </a:solidFill>
                <a:effectLst/>
                <a:latin typeface="Roboto" panose="02000000000000000000" pitchFamily="2" charset="0"/>
              </a:rPr>
              <a:t>RoPE</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e</a:t>
            </a:r>
            <a:r>
              <a:rPr lang="en-US" dirty="0" err="1">
                <a:solidFill>
                  <a:srgbClr val="0E0E0E"/>
                </a:solidFill>
                <a:effectLst/>
                <a:latin typeface=".AppleSystemUIFont"/>
              </a:rPr>
              <a:t>natively</a:t>
            </a:r>
            <a:r>
              <a:rPr lang="en-US" dirty="0">
                <a:solidFill>
                  <a:srgbClr val="0E0E0E"/>
                </a:solidFill>
                <a:effectLst/>
                <a:latin typeface=".AppleSystemUIFont"/>
              </a:rPr>
              <a:t> encode relative positions, scale better to longer sequences, integrate seamlessly with self-attention mechanisms, and handle long-range dependencies more effectively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err="1">
                <a:solidFill>
                  <a:srgbClr val="1F1F1F"/>
                </a:solidFill>
                <a:effectLst/>
                <a:latin typeface="Google Sans"/>
              </a:rPr>
              <a:t>MoE</a:t>
            </a:r>
            <a:r>
              <a:rPr lang="en-US" b="0" i="0" dirty="0">
                <a:solidFill>
                  <a:srgbClr val="1F1F1F"/>
                </a:solidFill>
                <a:effectLst/>
                <a:latin typeface="Google Sans"/>
              </a:rPr>
              <a:t> models are </a:t>
            </a:r>
            <a:r>
              <a:rPr lang="en-US" b="0" i="0" dirty="0">
                <a:solidFill>
                  <a:srgbClr val="040C28"/>
                </a:solidFill>
                <a:effectLst/>
                <a:latin typeface="Google Sans"/>
              </a:rPr>
              <a:t>extremely efficient, selectively engaging only necessary experts for specific inputs</a:t>
            </a:r>
            <a:r>
              <a:rPr lang="en-US" b="0" i="0" dirty="0">
                <a:solidFill>
                  <a:srgbClr val="1F1F1F"/>
                </a:solidFill>
                <a:effectLst/>
                <a:latin typeface="Google Sans"/>
              </a:rPr>
              <a:t>, unlike conventional architectures that use all their parameters regardless. The architecture reduces the computational load per inference, allowing the model to adapt to varying data types and specialized tasks.</a:t>
            </a:r>
            <a:endParaRPr lang="en-US" dirty="0">
              <a:solidFill>
                <a:srgbClr val="0E0E0E"/>
              </a:solidFill>
              <a:effectLst/>
              <a:latin typeface=".AppleSystemUIFont"/>
            </a:endParaRPr>
          </a:p>
          <a:p>
            <a:pPr marL="0" lvl="0" indent="0" algn="l" rtl="0">
              <a:spcBef>
                <a:spcPts val="0"/>
              </a:spcBef>
              <a:spcAft>
                <a:spcPts val="0"/>
              </a:spcAft>
              <a:buNone/>
            </a:pPr>
            <a:endParaRPr lang="en-US" b="0" i="0" dirty="0">
              <a:solidFill>
                <a:srgbClr val="000000"/>
              </a:solidFill>
              <a:effectLst/>
              <a:latin typeface="Roboto" panose="02000000000000000000"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3560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1E1B2066-07B5-7E58-E1E7-4A09409670A9}"/>
            </a:ext>
          </a:extLst>
        </p:cNvPr>
        <p:cNvGrpSpPr/>
        <p:nvPr/>
      </p:nvGrpSpPr>
      <p:grpSpPr>
        <a:xfrm>
          <a:off x="0" y="0"/>
          <a:ext cx="0" cy="0"/>
          <a:chOff x="0" y="0"/>
          <a:chExt cx="0" cy="0"/>
        </a:xfrm>
      </p:grpSpPr>
      <p:sp>
        <p:nvSpPr>
          <p:cNvPr id="92" name="Google Shape;92;g2f4a14aa16e_0_50:notes">
            <a:extLst>
              <a:ext uri="{FF2B5EF4-FFF2-40B4-BE49-F238E27FC236}">
                <a16:creationId xmlns:a16="http://schemas.microsoft.com/office/drawing/2014/main" id="{F145E54B-AC0D-FD4C-9A44-AB247BC313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f4a14aa16e_0_50:notes">
            <a:extLst>
              <a:ext uri="{FF2B5EF4-FFF2-40B4-BE49-F238E27FC236}">
                <a16:creationId xmlns:a16="http://schemas.microsoft.com/office/drawing/2014/main" id="{C2BA983D-2ECF-5F58-A589-9D20C20768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1163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a:extLst>
            <a:ext uri="{FF2B5EF4-FFF2-40B4-BE49-F238E27FC236}">
              <a16:creationId xmlns:a16="http://schemas.microsoft.com/office/drawing/2014/main" id="{EA45EDBE-C47D-5FC9-1137-0C1D70A2477C}"/>
            </a:ext>
          </a:extLst>
        </p:cNvPr>
        <p:cNvGrpSpPr/>
        <p:nvPr/>
      </p:nvGrpSpPr>
      <p:grpSpPr>
        <a:xfrm>
          <a:off x="0" y="0"/>
          <a:ext cx="0" cy="0"/>
          <a:chOff x="0" y="0"/>
          <a:chExt cx="0" cy="0"/>
        </a:xfrm>
      </p:grpSpPr>
      <p:sp>
        <p:nvSpPr>
          <p:cNvPr id="251" name="Google Shape;251;g2f4a14aa16e_0_35:notes">
            <a:extLst>
              <a:ext uri="{FF2B5EF4-FFF2-40B4-BE49-F238E27FC236}">
                <a16:creationId xmlns:a16="http://schemas.microsoft.com/office/drawing/2014/main" id="{FEED5C98-7095-3287-2B3D-DA12ADED66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f4a14aa16e_0_35:notes">
            <a:extLst>
              <a:ext uri="{FF2B5EF4-FFF2-40B4-BE49-F238E27FC236}">
                <a16:creationId xmlns:a16="http://schemas.microsoft.com/office/drawing/2014/main" id="{1C454920-BDE6-E8E2-4957-7DF7826ADB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846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f5bb52ca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f5bb52ca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2DFB01F8-10D9-8426-5405-A7AEF1F93875}"/>
            </a:ext>
          </a:extLst>
        </p:cNvPr>
        <p:cNvGrpSpPr/>
        <p:nvPr/>
      </p:nvGrpSpPr>
      <p:grpSpPr>
        <a:xfrm>
          <a:off x="0" y="0"/>
          <a:ext cx="0" cy="0"/>
          <a:chOff x="0" y="0"/>
          <a:chExt cx="0" cy="0"/>
        </a:xfrm>
      </p:grpSpPr>
      <p:sp>
        <p:nvSpPr>
          <p:cNvPr id="86" name="Google Shape;86;g2f4a14aa16e_0_45:notes">
            <a:extLst>
              <a:ext uri="{FF2B5EF4-FFF2-40B4-BE49-F238E27FC236}">
                <a16:creationId xmlns:a16="http://schemas.microsoft.com/office/drawing/2014/main" id="{200DDDEB-1803-A7C4-0371-5B2C5A1A22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4a14aa16e_0_45:notes">
            <a:extLst>
              <a:ext uri="{FF2B5EF4-FFF2-40B4-BE49-F238E27FC236}">
                <a16:creationId xmlns:a16="http://schemas.microsoft.com/office/drawing/2014/main" id="{432F5DF9-3F1C-E8B9-A31D-6475CBC848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endParaRPr lang="en-US" b="0" dirty="0">
              <a:effectLst/>
            </a:endParaRPr>
          </a:p>
        </p:txBody>
      </p:sp>
    </p:spTree>
    <p:extLst>
      <p:ext uri="{BB962C8B-B14F-4D97-AF65-F5344CB8AC3E}">
        <p14:creationId xmlns:p14="http://schemas.microsoft.com/office/powerpoint/2010/main" val="2192106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799AB10-7F75-D9F3-59F2-11AB85B9A978}"/>
            </a:ext>
          </a:extLst>
        </p:cNvPr>
        <p:cNvGrpSpPr/>
        <p:nvPr/>
      </p:nvGrpSpPr>
      <p:grpSpPr>
        <a:xfrm>
          <a:off x="0" y="0"/>
          <a:ext cx="0" cy="0"/>
          <a:chOff x="0" y="0"/>
          <a:chExt cx="0" cy="0"/>
        </a:xfrm>
      </p:grpSpPr>
      <p:sp>
        <p:nvSpPr>
          <p:cNvPr id="86" name="Google Shape;86;g2f4a14aa16e_0_45:notes">
            <a:extLst>
              <a:ext uri="{FF2B5EF4-FFF2-40B4-BE49-F238E27FC236}">
                <a16:creationId xmlns:a16="http://schemas.microsoft.com/office/drawing/2014/main" id="{DDC46101-033B-EB93-025E-D5C004F9E5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4a14aa16e_0_45:notes">
            <a:extLst>
              <a:ext uri="{FF2B5EF4-FFF2-40B4-BE49-F238E27FC236}">
                <a16:creationId xmlns:a16="http://schemas.microsoft.com/office/drawing/2014/main" id="{6F9E6711-CEA9-85B7-EA43-DFFB848B2E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endParaRPr lang="en-US" b="0" dirty="0">
              <a:effectLst/>
            </a:endParaRPr>
          </a:p>
        </p:txBody>
      </p:sp>
    </p:spTree>
    <p:extLst>
      <p:ext uri="{BB962C8B-B14F-4D97-AF65-F5344CB8AC3E}">
        <p14:creationId xmlns:p14="http://schemas.microsoft.com/office/powerpoint/2010/main" val="181653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f4a14aa16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f4a14aa16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E7AFA65D-925D-2CA3-822E-F29E1B823BA0}"/>
            </a:ext>
          </a:extLst>
        </p:cNvPr>
        <p:cNvGrpSpPr/>
        <p:nvPr/>
      </p:nvGrpSpPr>
      <p:grpSpPr>
        <a:xfrm>
          <a:off x="0" y="0"/>
          <a:ext cx="0" cy="0"/>
          <a:chOff x="0" y="0"/>
          <a:chExt cx="0" cy="0"/>
        </a:xfrm>
      </p:grpSpPr>
      <p:sp>
        <p:nvSpPr>
          <p:cNvPr id="86" name="Google Shape;86;g2f4a14aa16e_0_45:notes">
            <a:extLst>
              <a:ext uri="{FF2B5EF4-FFF2-40B4-BE49-F238E27FC236}">
                <a16:creationId xmlns:a16="http://schemas.microsoft.com/office/drawing/2014/main" id="{54C30740-B820-1D83-E046-BC9EF0B76C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4a14aa16e_0_45:notes">
            <a:extLst>
              <a:ext uri="{FF2B5EF4-FFF2-40B4-BE49-F238E27FC236}">
                <a16:creationId xmlns:a16="http://schemas.microsoft.com/office/drawing/2014/main" id="{5DE85047-D01E-4664-8C6F-F2A70C097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endParaRPr lang="en-US" b="0" dirty="0">
              <a:effectLst/>
            </a:endParaRPr>
          </a:p>
        </p:txBody>
      </p:sp>
    </p:spTree>
    <p:extLst>
      <p:ext uri="{BB962C8B-B14F-4D97-AF65-F5344CB8AC3E}">
        <p14:creationId xmlns:p14="http://schemas.microsoft.com/office/powerpoint/2010/main" val="3847842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7F52D40E-7516-605A-B86A-092AB7B9CEE7}"/>
            </a:ext>
          </a:extLst>
        </p:cNvPr>
        <p:cNvGrpSpPr/>
        <p:nvPr/>
      </p:nvGrpSpPr>
      <p:grpSpPr>
        <a:xfrm>
          <a:off x="0" y="0"/>
          <a:ext cx="0" cy="0"/>
          <a:chOff x="0" y="0"/>
          <a:chExt cx="0" cy="0"/>
        </a:xfrm>
      </p:grpSpPr>
      <p:sp>
        <p:nvSpPr>
          <p:cNvPr id="86" name="Google Shape;86;g2f4a14aa16e_0_45:notes">
            <a:extLst>
              <a:ext uri="{FF2B5EF4-FFF2-40B4-BE49-F238E27FC236}">
                <a16:creationId xmlns:a16="http://schemas.microsoft.com/office/drawing/2014/main" id="{492EC7B1-7387-3BA9-0B26-78C73DB740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4a14aa16e_0_45:notes">
            <a:extLst>
              <a:ext uri="{FF2B5EF4-FFF2-40B4-BE49-F238E27FC236}">
                <a16:creationId xmlns:a16="http://schemas.microsoft.com/office/drawing/2014/main" id="{EC110B83-9CCE-9208-EBEE-9051FC486F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endParaRPr lang="en-US" b="0" dirty="0">
              <a:effectLst/>
            </a:endParaRPr>
          </a:p>
        </p:txBody>
      </p:sp>
    </p:spTree>
    <p:extLst>
      <p:ext uri="{BB962C8B-B14F-4D97-AF65-F5344CB8AC3E}">
        <p14:creationId xmlns:p14="http://schemas.microsoft.com/office/powerpoint/2010/main" val="2566734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2F4CE095-0EF7-686F-548A-54C08CE47305}"/>
            </a:ext>
          </a:extLst>
        </p:cNvPr>
        <p:cNvGrpSpPr/>
        <p:nvPr/>
      </p:nvGrpSpPr>
      <p:grpSpPr>
        <a:xfrm>
          <a:off x="0" y="0"/>
          <a:ext cx="0" cy="0"/>
          <a:chOff x="0" y="0"/>
          <a:chExt cx="0" cy="0"/>
        </a:xfrm>
      </p:grpSpPr>
      <p:sp>
        <p:nvSpPr>
          <p:cNvPr id="86" name="Google Shape;86;g2f4a14aa16e_0_45:notes">
            <a:extLst>
              <a:ext uri="{FF2B5EF4-FFF2-40B4-BE49-F238E27FC236}">
                <a16:creationId xmlns:a16="http://schemas.microsoft.com/office/drawing/2014/main" id="{3C7FA0C3-BA6B-BF3D-9A33-CA5B632EE0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4a14aa16e_0_45:notes">
            <a:extLst>
              <a:ext uri="{FF2B5EF4-FFF2-40B4-BE49-F238E27FC236}">
                <a16:creationId xmlns:a16="http://schemas.microsoft.com/office/drawing/2014/main" id="{C624B8D1-FD9B-40B8-27BE-6DFDFD4C6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endParaRPr lang="en-US" b="0" dirty="0">
              <a:effectLst/>
            </a:endParaRPr>
          </a:p>
        </p:txBody>
      </p:sp>
    </p:spTree>
    <p:extLst>
      <p:ext uri="{BB962C8B-B14F-4D97-AF65-F5344CB8AC3E}">
        <p14:creationId xmlns:p14="http://schemas.microsoft.com/office/powerpoint/2010/main" val="3670759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71500F27-7725-1065-8E6C-37E8E6AC11C2}"/>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27489A91-8F60-AEFA-9217-16DD1B5802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92F5BDE6-EF20-AB0B-B95F-855C9F66E0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095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4F050501-B7EC-6FD1-B265-E5E9BA0E3675}"/>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EACC13CE-33D6-243A-A0C8-42201168D2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E2CAE687-A752-017F-A96B-FAFC4F1CDB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1527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87A6A9FD-590F-929A-DED3-5B48BDE47797}"/>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C6801233-AF1F-E788-A640-476149841D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F3F8A668-DDAE-6503-9888-645839F6DC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248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23411ACD-2AA8-7E3E-C543-9A35EB34897F}"/>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C64BFC45-64FB-0AD1-E33E-638EF2990D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4834FB19-816F-BAA4-CA72-37AD1E81DD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8354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C84D862A-C276-FB7D-1D68-8933CFDDA473}"/>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A7436F77-C04E-D6D8-6216-517E945A6E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3172681F-4CE3-7EE8-0772-31343EA7A2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4232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C470FABD-9A57-75BF-327B-55E6E58A4899}"/>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7E4B13D7-2D89-51C7-90F7-0EC10AB77F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5D902608-C90A-B5ED-CA43-9FFA752CD5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2719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739C6975-BB80-6429-5AAF-4AAAF5F0D790}"/>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C19364D8-6104-96DA-0A2C-ACA7FD72B3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DDDB83C8-3FF0-1869-E076-5E9F460BD2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8263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0500CB87-2C02-A2DB-964E-C56533360D9E}"/>
            </a:ext>
          </a:extLst>
        </p:cNvPr>
        <p:cNvGrpSpPr/>
        <p:nvPr/>
      </p:nvGrpSpPr>
      <p:grpSpPr>
        <a:xfrm>
          <a:off x="0" y="0"/>
          <a:ext cx="0" cy="0"/>
          <a:chOff x="0" y="0"/>
          <a:chExt cx="0" cy="0"/>
        </a:xfrm>
      </p:grpSpPr>
      <p:sp>
        <p:nvSpPr>
          <p:cNvPr id="86" name="Google Shape;86;g2f4a14aa16e_0_45:notes">
            <a:extLst>
              <a:ext uri="{FF2B5EF4-FFF2-40B4-BE49-F238E27FC236}">
                <a16:creationId xmlns:a16="http://schemas.microsoft.com/office/drawing/2014/main" id="{9D96779F-8D84-266F-0B1F-81574C497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4a14aa16e_0_45:notes">
            <a:extLst>
              <a:ext uri="{FF2B5EF4-FFF2-40B4-BE49-F238E27FC236}">
                <a16:creationId xmlns:a16="http://schemas.microsoft.com/office/drawing/2014/main" id="{659B92FA-0D23-F075-CB2E-302A0C0611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dirty="0">
                <a:solidFill>
                  <a:srgbClr val="BDC1C6"/>
                </a:solidFill>
                <a:effectLst/>
                <a:latin typeface="Roboto" panose="020F0502020204030204" pitchFamily="34" charset="0"/>
              </a:rPr>
              <a:t>LSTMs use a series of 'gates' which control how the information in a sequence of data comes into, is stored in and leaves the network. There are three gates in a typical LSTM; </a:t>
            </a:r>
            <a:r>
              <a:rPr lang="en-US" sz="1100" b="1" i="0" u="none" strike="noStrike" dirty="0">
                <a:solidFill>
                  <a:srgbClr val="BDC1C6"/>
                </a:solidFill>
                <a:effectLst/>
                <a:latin typeface="Roboto" panose="02000000000000000000" pitchFamily="2" charset="0"/>
              </a:rPr>
              <a:t>forget gate, input gate and output gate</a:t>
            </a:r>
            <a:r>
              <a:rPr lang="en-US" sz="1100" b="0" i="0" u="none" strike="noStrike" dirty="0">
                <a:solidFill>
                  <a:srgbClr val="BDC1C6"/>
                </a:solidFill>
                <a:effectLst/>
                <a:latin typeface="Roboto" panose="02000000000000000000" pitchFamily="2" charset="0"/>
              </a:rPr>
              <a:t>. These gates can be thought of as filters and are each their own neural network.</a:t>
            </a:r>
            <a:endParaRPr lang="en-US" b="0" dirty="0">
              <a:effectLst/>
            </a:endParaRPr>
          </a:p>
          <a:p>
            <a:pPr rtl="0"/>
            <a:endParaRPr lang="en-US" b="0" dirty="0">
              <a:effectLst/>
            </a:endParaRPr>
          </a:p>
        </p:txBody>
      </p:sp>
    </p:spTree>
    <p:extLst>
      <p:ext uri="{BB962C8B-B14F-4D97-AF65-F5344CB8AC3E}">
        <p14:creationId xmlns:p14="http://schemas.microsoft.com/office/powerpoint/2010/main" val="2750884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7CE118D2-C3F1-1714-3DE6-85EAECFEB01C}"/>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543F0F5B-E8D4-4DF1-5525-867F66BA31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7AA6FF60-6D55-FE77-1EBC-713F874B6A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91047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ACF936DE-338E-CA49-97FE-0BB178045FFF}"/>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6ABFFF45-83AB-DE9A-C440-CC2DEE4F18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1328F0E1-CACE-A53B-77EF-20C7F74228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4163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F5E78E26-6655-D53E-ACEA-5E1D86BC66D1}"/>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4AA8F640-C44C-E8BE-4358-17989EC7F7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9F5E0061-5F4D-E7CE-8C05-39E58511AB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6769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1B939692-2E85-8A7F-2FCE-1B6C679F8EEC}"/>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F8625FC2-692B-1BD4-EBD3-3C7EF7DA20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B01F293C-BC41-23A3-A57C-74C3980C28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6882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8B478580-1257-86D1-EF9A-7644F38EFA2D}"/>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8EA877E8-B0F2-7086-1CA2-0B4F9110C0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0B924C46-2FA9-77F2-7E1A-0F216FFC0C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7779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ED4B5834-F70F-5FFB-FB07-16127B6DB0F9}"/>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FAA3A6F5-ABD6-3B5B-0D14-FC5390321C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E4A58812-805C-4C99-6CDC-BB63636A47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064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B1D92BEE-3125-272B-C835-0FE70E6E7AFF}"/>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EC4E15EB-5247-ECB0-3BFC-0062BE9C9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315D0236-775D-EBB6-62BD-2F9708B895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 = QKT</a:t>
            </a:r>
          </a:p>
          <a:p>
            <a:pPr marL="0" lvl="0" indent="0" algn="l" rtl="0">
              <a:spcBef>
                <a:spcPts val="0"/>
              </a:spcBef>
              <a:spcAft>
                <a:spcPts val="0"/>
              </a:spcAft>
              <a:buNone/>
            </a:pPr>
            <a:r>
              <a:rPr lang="en-US" dirty="0"/>
              <a:t>P = Softmax(S)</a:t>
            </a:r>
          </a:p>
          <a:p>
            <a:pPr marL="0" lvl="0" indent="0" algn="l" rtl="0">
              <a:spcBef>
                <a:spcPts val="0"/>
              </a:spcBef>
              <a:spcAft>
                <a:spcPts val="0"/>
              </a:spcAft>
              <a:buNone/>
            </a:pPr>
            <a:r>
              <a:rPr lang="en-US" dirty="0"/>
              <a:t>O = PV</a:t>
            </a:r>
            <a:endParaRPr dirty="0"/>
          </a:p>
        </p:txBody>
      </p:sp>
    </p:spTree>
    <p:extLst>
      <p:ext uri="{BB962C8B-B14F-4D97-AF65-F5344CB8AC3E}">
        <p14:creationId xmlns:p14="http://schemas.microsoft.com/office/powerpoint/2010/main" val="1539229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FA5C5494-C3A6-D9F1-AE06-95BA19991245}"/>
            </a:ext>
          </a:extLst>
        </p:cNvPr>
        <p:cNvGrpSpPr/>
        <p:nvPr/>
      </p:nvGrpSpPr>
      <p:grpSpPr>
        <a:xfrm>
          <a:off x="0" y="0"/>
          <a:ext cx="0" cy="0"/>
          <a:chOff x="0" y="0"/>
          <a:chExt cx="0" cy="0"/>
        </a:xfrm>
      </p:grpSpPr>
      <p:sp>
        <p:nvSpPr>
          <p:cNvPr id="401" name="Google Shape;401;g2f43e002375_0_95:notes">
            <a:extLst>
              <a:ext uri="{FF2B5EF4-FFF2-40B4-BE49-F238E27FC236}">
                <a16:creationId xmlns:a16="http://schemas.microsoft.com/office/drawing/2014/main" id="{78397E89-CE31-D650-FD99-0A1D94F1B0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f43e002375_0_95:notes">
            <a:extLst>
              <a:ext uri="{FF2B5EF4-FFF2-40B4-BE49-F238E27FC236}">
                <a16:creationId xmlns:a16="http://schemas.microsoft.com/office/drawing/2014/main" id="{1609FAB2-EAE8-47A4-6D24-DD51925903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Save on Kernel Launch Overhead</a:t>
            </a:r>
            <a:endParaRPr dirty="0"/>
          </a:p>
        </p:txBody>
      </p:sp>
    </p:spTree>
    <p:extLst>
      <p:ext uri="{BB962C8B-B14F-4D97-AF65-F5344CB8AC3E}">
        <p14:creationId xmlns:p14="http://schemas.microsoft.com/office/powerpoint/2010/main" val="805647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f43e002375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f43e002375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f43e00237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f43e00237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FDB8A934-41B3-2980-40D8-1178D0B7F8F1}"/>
            </a:ext>
          </a:extLst>
        </p:cNvPr>
        <p:cNvGrpSpPr/>
        <p:nvPr/>
      </p:nvGrpSpPr>
      <p:grpSpPr>
        <a:xfrm>
          <a:off x="0" y="0"/>
          <a:ext cx="0" cy="0"/>
          <a:chOff x="0" y="0"/>
          <a:chExt cx="0" cy="0"/>
        </a:xfrm>
      </p:grpSpPr>
      <p:sp>
        <p:nvSpPr>
          <p:cNvPr id="86" name="Google Shape;86;g2f4a14aa16e_0_45:notes">
            <a:extLst>
              <a:ext uri="{FF2B5EF4-FFF2-40B4-BE49-F238E27FC236}">
                <a16:creationId xmlns:a16="http://schemas.microsoft.com/office/drawing/2014/main" id="{2B732C8E-3BA7-E72C-6505-9272FE5E02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4a14aa16e_0_45:notes">
            <a:extLst>
              <a:ext uri="{FF2B5EF4-FFF2-40B4-BE49-F238E27FC236}">
                <a16:creationId xmlns:a16="http://schemas.microsoft.com/office/drawing/2014/main" id="{938F6597-3063-3F31-D30C-6813905464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68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6FC28412-9916-8AC2-F5A6-82E110246AC9}"/>
            </a:ext>
          </a:extLst>
        </p:cNvPr>
        <p:cNvGrpSpPr/>
        <p:nvPr/>
      </p:nvGrpSpPr>
      <p:grpSpPr>
        <a:xfrm>
          <a:off x="0" y="0"/>
          <a:ext cx="0" cy="0"/>
          <a:chOff x="0" y="0"/>
          <a:chExt cx="0" cy="0"/>
        </a:xfrm>
      </p:grpSpPr>
      <p:sp>
        <p:nvSpPr>
          <p:cNvPr id="409" name="Google Shape;409;g2f43e002375_0_89:notes">
            <a:extLst>
              <a:ext uri="{FF2B5EF4-FFF2-40B4-BE49-F238E27FC236}">
                <a16:creationId xmlns:a16="http://schemas.microsoft.com/office/drawing/2014/main" id="{57B0D5FF-D909-E22B-B3DD-D82DA7EB85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f43e002375_0_89:notes">
            <a:extLst>
              <a:ext uri="{FF2B5EF4-FFF2-40B4-BE49-F238E27FC236}">
                <a16:creationId xmlns:a16="http://schemas.microsoft.com/office/drawing/2014/main" id="{602BC1D0-D211-0F4C-909B-01E6445C06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1302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E4DE8CDE-D070-D487-E57D-C1B80D1E855D}"/>
            </a:ext>
          </a:extLst>
        </p:cNvPr>
        <p:cNvGrpSpPr/>
        <p:nvPr/>
      </p:nvGrpSpPr>
      <p:grpSpPr>
        <a:xfrm>
          <a:off x="0" y="0"/>
          <a:ext cx="0" cy="0"/>
          <a:chOff x="0" y="0"/>
          <a:chExt cx="0" cy="0"/>
        </a:xfrm>
      </p:grpSpPr>
      <p:sp>
        <p:nvSpPr>
          <p:cNvPr id="409" name="Google Shape;409;g2f43e002375_0_89:notes">
            <a:extLst>
              <a:ext uri="{FF2B5EF4-FFF2-40B4-BE49-F238E27FC236}">
                <a16:creationId xmlns:a16="http://schemas.microsoft.com/office/drawing/2014/main" id="{85756D35-6B67-1B93-10F5-EC20C29A2B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f43e002375_0_89:notes">
            <a:extLst>
              <a:ext uri="{FF2B5EF4-FFF2-40B4-BE49-F238E27FC236}">
                <a16:creationId xmlns:a16="http://schemas.microsoft.com/office/drawing/2014/main" id="{2B916F67-BE8B-F43B-FBC5-76DF3ABAEB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698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D7F36063-1EEF-374D-9E28-ED1CE3B527CB}"/>
            </a:ext>
          </a:extLst>
        </p:cNvPr>
        <p:cNvGrpSpPr/>
        <p:nvPr/>
      </p:nvGrpSpPr>
      <p:grpSpPr>
        <a:xfrm>
          <a:off x="0" y="0"/>
          <a:ext cx="0" cy="0"/>
          <a:chOff x="0" y="0"/>
          <a:chExt cx="0" cy="0"/>
        </a:xfrm>
      </p:grpSpPr>
      <p:sp>
        <p:nvSpPr>
          <p:cNvPr id="92" name="Google Shape;92;g2f4a14aa16e_0_50:notes">
            <a:extLst>
              <a:ext uri="{FF2B5EF4-FFF2-40B4-BE49-F238E27FC236}">
                <a16:creationId xmlns:a16="http://schemas.microsoft.com/office/drawing/2014/main" id="{CDD94825-6879-7015-5DF0-D40AF12B15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f4a14aa16e_0_50:notes">
            <a:extLst>
              <a:ext uri="{FF2B5EF4-FFF2-40B4-BE49-F238E27FC236}">
                <a16:creationId xmlns:a16="http://schemas.microsoft.com/office/drawing/2014/main" id="{7B38C2EA-8598-DC02-4E88-8EB93E26CA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Encoder: Read and Understand the user’s input</a:t>
            </a:r>
          </a:p>
          <a:p>
            <a:pPr marL="0" lvl="0" indent="0" algn="l" rtl="0">
              <a:spcBef>
                <a:spcPts val="0"/>
              </a:spcBef>
              <a:spcAft>
                <a:spcPts val="0"/>
              </a:spcAft>
              <a:buNone/>
            </a:pPr>
            <a:r>
              <a:rPr lang="en-US" dirty="0"/>
              <a:t>Decoder: Generate the output</a:t>
            </a:r>
            <a:endParaRPr dirty="0"/>
          </a:p>
        </p:txBody>
      </p:sp>
    </p:spTree>
    <p:extLst>
      <p:ext uri="{BB962C8B-B14F-4D97-AF65-F5344CB8AC3E}">
        <p14:creationId xmlns:p14="http://schemas.microsoft.com/office/powerpoint/2010/main" val="1169555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f4a14aa16e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f4a14aa16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rPr>
              <a:t>”it” refers to ”animal” in first case, but to ”street” in second case; this is hard for traditional Seq2Seq models to model</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f4a14aa1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D96EFE76-037E-B742-A5FD-B331B8991086}"/>
            </a:ext>
          </a:extLst>
        </p:cNvPr>
        <p:cNvGrpSpPr/>
        <p:nvPr/>
      </p:nvGrpSpPr>
      <p:grpSpPr>
        <a:xfrm>
          <a:off x="0" y="0"/>
          <a:ext cx="0" cy="0"/>
          <a:chOff x="0" y="0"/>
          <a:chExt cx="0" cy="0"/>
        </a:xfrm>
      </p:grpSpPr>
      <p:sp>
        <p:nvSpPr>
          <p:cNvPr id="139" name="Google Shape;139;g2f4a14aa16e_0_163:notes">
            <a:extLst>
              <a:ext uri="{FF2B5EF4-FFF2-40B4-BE49-F238E27FC236}">
                <a16:creationId xmlns:a16="http://schemas.microsoft.com/office/drawing/2014/main" id="{F1047918-F205-AB1D-F894-4204A4A631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f4a14aa16e_0_163:notes">
            <a:extLst>
              <a:ext uri="{FF2B5EF4-FFF2-40B4-BE49-F238E27FC236}">
                <a16:creationId xmlns:a16="http://schemas.microsoft.com/office/drawing/2014/main" id="{A85D74B6-0D8E-E33A-CAE8-A37D7D8DE0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7648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pdf/1706.03762" TargetMode="External"/><Relationship Id="rId7" Type="http://schemas.openxmlformats.org/officeDocument/2006/relationships/hyperlink" Target="https://www.youtube.com/watch?v=zy8ChVd_oTM"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s://www.youtube.com/watch?v=gBMO1JZav44&amp;" TargetMode="External"/><Relationship Id="rId5" Type="http://schemas.openxmlformats.org/officeDocument/2006/relationships/hyperlink" Target="https://arxiv.org/pdf/2205.14135" TargetMode="External"/><Relationship Id="rId4" Type="http://schemas.openxmlformats.org/officeDocument/2006/relationships/hyperlink" Target="https://jalammar.github.io/illustrated-transform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1437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6300" dirty="0"/>
              <a:t>Basics for </a:t>
            </a:r>
            <a:r>
              <a:rPr lang="en" sz="6300" dirty="0" err="1"/>
              <a:t>GenAI</a:t>
            </a:r>
            <a:endParaRPr sz="6300" dirty="0"/>
          </a:p>
        </p:txBody>
      </p:sp>
      <p:sp>
        <p:nvSpPr>
          <p:cNvPr id="55" name="Google Shape;55;p13"/>
          <p:cNvSpPr txBox="1">
            <a:spLocks noGrp="1"/>
          </p:cNvSpPr>
          <p:nvPr>
            <p:ph type="subTitle" idx="1"/>
          </p:nvPr>
        </p:nvSpPr>
        <p:spPr>
          <a:xfrm>
            <a:off x="311700" y="32686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dirty="0">
                <a:solidFill>
                  <a:schemeClr val="dk1"/>
                </a:solidFill>
              </a:rPr>
              <a:t>Jimmy Shong</a:t>
            </a:r>
            <a:endParaRPr sz="2000" dirty="0">
              <a:solidFill>
                <a:schemeClr val="dk1"/>
              </a:solidFill>
            </a:endParaRPr>
          </a:p>
        </p:txBody>
      </p:sp>
      <p:sp>
        <p:nvSpPr>
          <p:cNvPr id="56" name="Google Shape;56;p13"/>
          <p:cNvSpPr txBox="1"/>
          <p:nvPr/>
        </p:nvSpPr>
        <p:spPr>
          <a:xfrm>
            <a:off x="1807075" y="2390000"/>
            <a:ext cx="5678100" cy="67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200" dirty="0">
                <a:solidFill>
                  <a:schemeClr val="dk1"/>
                </a:solidFill>
              </a:rPr>
              <a:t>Transformer &amp; </a:t>
            </a:r>
            <a:r>
              <a:rPr lang="en" sz="3200" dirty="0" err="1">
                <a:solidFill>
                  <a:schemeClr val="dk1"/>
                </a:solidFill>
              </a:rPr>
              <a:t>FlashAttention</a:t>
            </a:r>
            <a:endParaRPr sz="400" dirty="0">
              <a:solidFill>
                <a:schemeClr val="dk2"/>
              </a:solidFill>
            </a:endParaRPr>
          </a:p>
        </p:txBody>
      </p:sp>
      <p:sp>
        <p:nvSpPr>
          <p:cNvPr id="2" name="Slide Number Placeholder 1">
            <a:extLst>
              <a:ext uri="{FF2B5EF4-FFF2-40B4-BE49-F238E27FC236}">
                <a16:creationId xmlns:a16="http://schemas.microsoft.com/office/drawing/2014/main" id="{44F66D74-6A46-6B51-C6C3-093A13F691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dirty="0"/>
              <a:t>Filing Systems Analogy of Q, K, V</a:t>
            </a:r>
            <a:endParaRPr sz="2320" dirty="0"/>
          </a:p>
        </p:txBody>
      </p:sp>
      <p:sp>
        <p:nvSpPr>
          <p:cNvPr id="135" name="Google Shape;135;p24"/>
          <p:cNvSpPr txBox="1">
            <a:spLocks noGrp="1"/>
          </p:cNvSpPr>
          <p:nvPr>
            <p:ph type="body" idx="1"/>
          </p:nvPr>
        </p:nvSpPr>
        <p:spPr>
          <a:xfrm>
            <a:off x="311699" y="1152475"/>
            <a:ext cx="5370644" cy="3702746"/>
          </a:xfrm>
          <a:prstGeom prst="rect">
            <a:avLst/>
          </a:prstGeom>
        </p:spPr>
        <p:txBody>
          <a:bodyPr spcFirstLastPara="1" wrap="square" lIns="91425" tIns="91425" rIns="91425" bIns="91425" anchor="t" anchorCtr="0">
            <a:normAutofit fontScale="85000" lnSpcReduction="10000"/>
          </a:bodyPr>
          <a:lstStyle/>
          <a:p>
            <a:pPr lvl="0" indent="-336550">
              <a:lnSpc>
                <a:spcPct val="170000"/>
              </a:lnSpc>
              <a:buClr>
                <a:schemeClr val="dk1"/>
              </a:buClr>
              <a:buSzPts val="1700"/>
            </a:pPr>
            <a:r>
              <a:rPr lang="en-US" sz="1700" dirty="0">
                <a:solidFill>
                  <a:schemeClr val="tx1"/>
                </a:solidFill>
              </a:rPr>
              <a:t>Imagine you're looking for info on a specific topic (query)</a:t>
            </a:r>
          </a:p>
          <a:p>
            <a:pPr lvl="0" indent="-336550">
              <a:lnSpc>
                <a:spcPct val="170000"/>
              </a:lnSpc>
              <a:buClr>
                <a:schemeClr val="dk1"/>
              </a:buClr>
              <a:buSzPts val="1700"/>
            </a:pPr>
            <a:r>
              <a:rPr lang="en-US" sz="1700" dirty="0">
                <a:solidFill>
                  <a:schemeClr val="tx1"/>
                </a:solidFill>
              </a:rPr>
              <a:t>Each folder has a label (key) that describes the contents</a:t>
            </a:r>
          </a:p>
          <a:p>
            <a:pPr lvl="0" indent="-336550">
              <a:lnSpc>
                <a:spcPct val="170000"/>
              </a:lnSpc>
              <a:buClr>
                <a:schemeClr val="dk1"/>
              </a:buClr>
              <a:buSzPts val="1700"/>
            </a:pPr>
            <a:r>
              <a:rPr lang="en-US" sz="1700" dirty="0">
                <a:solidFill>
                  <a:schemeClr val="tx1"/>
                </a:solidFill>
              </a:rPr>
              <a:t>You do a soft match between the topic (query) and the book title (key) to determine which folders are most relevant. </a:t>
            </a:r>
          </a:p>
          <a:p>
            <a:pPr lvl="0" indent="-336550">
              <a:lnSpc>
                <a:spcPct val="170000"/>
              </a:lnSpc>
              <a:buClr>
                <a:schemeClr val="dk1"/>
              </a:buClr>
              <a:buSzPts val="1700"/>
            </a:pPr>
            <a:r>
              <a:rPr lang="en-US" sz="1700" dirty="0">
                <a:solidFill>
                  <a:schemeClr val="tx1"/>
                </a:solidFill>
              </a:rPr>
              <a:t>Once you find a match between your query and a summary, you access the folder content (value) based on relevance.</a:t>
            </a:r>
          </a:p>
          <a:p>
            <a:pPr lvl="1" indent="-336550">
              <a:lnSpc>
                <a:spcPct val="170000"/>
              </a:lnSpc>
              <a:buClr>
                <a:schemeClr val="dk1"/>
              </a:buClr>
              <a:buSzPts val="1700"/>
            </a:pPr>
            <a:endParaRPr lang="en-US" sz="1300" dirty="0">
              <a:solidFill>
                <a:schemeClr val="tx1"/>
              </a:solidFill>
            </a:endParaRPr>
          </a:p>
          <a:p>
            <a:pPr marL="457200" lvl="0" indent="-336550" algn="l" rtl="0">
              <a:lnSpc>
                <a:spcPct val="170000"/>
              </a:lnSpc>
              <a:spcBef>
                <a:spcPts val="0"/>
              </a:spcBef>
              <a:spcAft>
                <a:spcPts val="0"/>
              </a:spcAft>
              <a:buClr>
                <a:schemeClr val="dk1"/>
              </a:buClr>
              <a:buSzPts val="1700"/>
              <a:buChar char="●"/>
            </a:pPr>
            <a:endParaRPr sz="1700" dirty="0">
              <a:solidFill>
                <a:schemeClr val="tx1"/>
              </a:solidFill>
            </a:endParaRPr>
          </a:p>
          <a:p>
            <a:pPr marL="0" lvl="0" indent="0" algn="l" rtl="0">
              <a:lnSpc>
                <a:spcPct val="170000"/>
              </a:lnSpc>
              <a:spcBef>
                <a:spcPts val="1200"/>
              </a:spcBef>
              <a:spcAft>
                <a:spcPts val="1200"/>
              </a:spcAft>
              <a:buNone/>
            </a:pPr>
            <a:endParaRPr sz="1700" dirty="0">
              <a:solidFill>
                <a:schemeClr val="dk1"/>
              </a:solidFill>
            </a:endParaRPr>
          </a:p>
        </p:txBody>
      </p:sp>
      <p:pic>
        <p:nvPicPr>
          <p:cNvPr id="1026" name="Picture 2" descr="What is Query, Key, Value (QKV) Attention ? | by Jayanti prasad Ph.D |  Medium">
            <a:extLst>
              <a:ext uri="{FF2B5EF4-FFF2-40B4-BE49-F238E27FC236}">
                <a16:creationId xmlns:a16="http://schemas.microsoft.com/office/drawing/2014/main" id="{59CF5224-27D6-FD58-F49A-33EBA6B44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1356" y="1693409"/>
            <a:ext cx="3412644" cy="175668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F99F63C-BAD8-6B2A-31AB-DC9947F629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64C89DAE-C5EC-79D7-C31A-81FE2F76254A}"/>
            </a:ext>
          </a:extLst>
        </p:cNvPr>
        <p:cNvGrpSpPr/>
        <p:nvPr/>
      </p:nvGrpSpPr>
      <p:grpSpPr>
        <a:xfrm>
          <a:off x="0" y="0"/>
          <a:ext cx="0" cy="0"/>
          <a:chOff x="0" y="0"/>
          <a:chExt cx="0" cy="0"/>
        </a:xfrm>
      </p:grpSpPr>
      <p:sp>
        <p:nvSpPr>
          <p:cNvPr id="134" name="Google Shape;134;p24">
            <a:extLst>
              <a:ext uri="{FF2B5EF4-FFF2-40B4-BE49-F238E27FC236}">
                <a16:creationId xmlns:a16="http://schemas.microsoft.com/office/drawing/2014/main" id="{4DDC4626-070B-6A1A-A62D-A9C77539934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dirty="0"/>
              <a:t>Intuition for Attention mechanism – Approximate </a:t>
            </a:r>
            <a:r>
              <a:rPr lang="en" sz="2320" dirty="0" err="1"/>
              <a:t>Hashtable</a:t>
            </a:r>
            <a:endParaRPr sz="2320" dirty="0"/>
          </a:p>
        </p:txBody>
      </p:sp>
      <p:sp>
        <p:nvSpPr>
          <p:cNvPr id="135" name="Google Shape;135;p24">
            <a:extLst>
              <a:ext uri="{FF2B5EF4-FFF2-40B4-BE49-F238E27FC236}">
                <a16:creationId xmlns:a16="http://schemas.microsoft.com/office/drawing/2014/main" id="{A41D64F2-A6BA-CBE2-7313-A1AADC669E33}"/>
              </a:ext>
            </a:extLst>
          </p:cNvPr>
          <p:cNvSpPr txBox="1">
            <a:spLocks noGrp="1"/>
          </p:cNvSpPr>
          <p:nvPr>
            <p:ph type="body" idx="1"/>
          </p:nvPr>
        </p:nvSpPr>
        <p:spPr>
          <a:xfrm>
            <a:off x="311699" y="1152475"/>
            <a:ext cx="5370644" cy="3416400"/>
          </a:xfrm>
          <a:prstGeom prst="rect">
            <a:avLst/>
          </a:prstGeom>
        </p:spPr>
        <p:txBody>
          <a:bodyPr spcFirstLastPara="1" wrap="square" lIns="91425" tIns="91425" rIns="91425" bIns="91425" anchor="t" anchorCtr="0">
            <a:normAutofit/>
          </a:bodyPr>
          <a:lstStyle/>
          <a:p>
            <a:pPr indent="-336550">
              <a:buClr>
                <a:schemeClr val="dk1"/>
              </a:buClr>
              <a:buSzPts val="1700"/>
            </a:pPr>
            <a:r>
              <a:rPr lang="en-US" sz="1600" dirty="0">
                <a:solidFill>
                  <a:schemeClr val="tx1"/>
                </a:solidFill>
              </a:rPr>
              <a:t>To look up a value, we compare a query against keys in a table.</a:t>
            </a:r>
          </a:p>
          <a:p>
            <a:pPr indent="-336550">
              <a:buClr>
                <a:schemeClr val="dk1"/>
              </a:buClr>
              <a:buSzPts val="1700"/>
            </a:pPr>
            <a:r>
              <a:rPr lang="en-US" sz="1600" dirty="0">
                <a:solidFill>
                  <a:schemeClr val="tx1"/>
                </a:solidFill>
              </a:rPr>
              <a:t>Each query (hash) maps to exactly one key-value pair in a hash-table (left)</a:t>
            </a:r>
          </a:p>
          <a:p>
            <a:pPr indent="-336550">
              <a:buClr>
                <a:schemeClr val="dk1"/>
              </a:buClr>
              <a:buSzPts val="1700"/>
            </a:pPr>
            <a:r>
              <a:rPr lang="en-US" sz="1600" dirty="0">
                <a:solidFill>
                  <a:schemeClr val="tx1"/>
                </a:solidFill>
              </a:rPr>
              <a:t>Each query matches each key to varying degrees in self-attention (right)</a:t>
            </a:r>
          </a:p>
          <a:p>
            <a:pPr lvl="1" indent="-336550">
              <a:buClr>
                <a:schemeClr val="dk1"/>
              </a:buClr>
              <a:buSzPts val="1700"/>
            </a:pPr>
            <a:r>
              <a:rPr lang="en-US" sz="1600" dirty="0">
                <a:solidFill>
                  <a:schemeClr val="tx1"/>
                </a:solidFill>
              </a:rPr>
              <a:t>We return a sum of values weighted by the query-key match.</a:t>
            </a:r>
            <a:endParaRPr lang="en-US" sz="200" dirty="0">
              <a:solidFill>
                <a:schemeClr val="tx1"/>
              </a:solidFill>
            </a:endParaRPr>
          </a:p>
        </p:txBody>
      </p:sp>
      <p:pic>
        <p:nvPicPr>
          <p:cNvPr id="3" name="Picture 2">
            <a:extLst>
              <a:ext uri="{FF2B5EF4-FFF2-40B4-BE49-F238E27FC236}">
                <a16:creationId xmlns:a16="http://schemas.microsoft.com/office/drawing/2014/main" id="{A7390FE8-FFF8-A530-25C6-424BB77BD730}"/>
              </a:ext>
            </a:extLst>
          </p:cNvPr>
          <p:cNvPicPr>
            <a:picLocks noChangeAspect="1"/>
          </p:cNvPicPr>
          <p:nvPr/>
        </p:nvPicPr>
        <p:blipFill>
          <a:blip r:embed="rId3"/>
          <a:stretch>
            <a:fillRect/>
          </a:stretch>
        </p:blipFill>
        <p:spPr>
          <a:xfrm>
            <a:off x="5837595" y="1632855"/>
            <a:ext cx="3306405" cy="1658983"/>
          </a:xfrm>
          <a:prstGeom prst="rect">
            <a:avLst/>
          </a:prstGeom>
        </p:spPr>
      </p:pic>
      <p:sp>
        <p:nvSpPr>
          <p:cNvPr id="2" name="Slide Number Placeholder 1">
            <a:extLst>
              <a:ext uri="{FF2B5EF4-FFF2-40B4-BE49-F238E27FC236}">
                <a16:creationId xmlns:a16="http://schemas.microsoft.com/office/drawing/2014/main" id="{80183A0B-ABB7-CB46-97AE-84BCEFFCB8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336859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D80DAFC5-AD7B-11D1-28DD-50F6836CE8B4}"/>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F688A7B0-F837-9110-7C32-0AF3E90DD1A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a:t>Scaled Dot-Product Self-Attention</a:t>
            </a:r>
            <a:endParaRPr lang="en-US" sz="2320" dirty="0"/>
          </a:p>
        </p:txBody>
      </p:sp>
      <p:sp>
        <p:nvSpPr>
          <p:cNvPr id="143" name="Google Shape;143;p25">
            <a:extLst>
              <a:ext uri="{FF2B5EF4-FFF2-40B4-BE49-F238E27FC236}">
                <a16:creationId xmlns:a16="http://schemas.microsoft.com/office/drawing/2014/main" id="{75E0FF85-BA69-4551-5C50-52046909F570}"/>
              </a:ext>
            </a:extLst>
          </p:cNvPr>
          <p:cNvSpPr txBox="1">
            <a:spLocks noGrp="1"/>
          </p:cNvSpPr>
          <p:nvPr>
            <p:ph type="body" idx="1"/>
          </p:nvPr>
        </p:nvSpPr>
        <p:spPr>
          <a:xfrm>
            <a:off x="311699" y="1152475"/>
            <a:ext cx="4486878" cy="3902528"/>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1700">
                <a:solidFill>
                  <a:schemeClr val="tx1"/>
                </a:solidFill>
              </a:rPr>
              <a:t>Step 3: Scores then divided by sqrt(d</a:t>
            </a:r>
            <a:r>
              <a:rPr lang="en-US" sz="1700" baseline="-25000">
                <a:solidFill>
                  <a:schemeClr val="tx1"/>
                </a:solidFill>
              </a:rPr>
              <a:t>k</a:t>
            </a:r>
            <a:r>
              <a:rPr lang="en-US" sz="1700">
                <a:solidFill>
                  <a:schemeClr val="tx1"/>
                </a:solidFill>
              </a:rPr>
              <a:t>)</a:t>
            </a:r>
          </a:p>
          <a:p>
            <a:pPr lvl="1" indent="-336550">
              <a:buClr>
                <a:schemeClr val="dk1"/>
              </a:buClr>
              <a:buSzPts val="1700"/>
            </a:pPr>
            <a:r>
              <a:rPr lang="en-US" sz="1300">
                <a:solidFill>
                  <a:schemeClr val="tx1"/>
                </a:solidFill>
              </a:rPr>
              <a:t>Leads to more stable gradients</a:t>
            </a:r>
            <a:endParaRPr lang="en-US" sz="1700">
              <a:solidFill>
                <a:schemeClr val="tx1"/>
              </a:solidFill>
            </a:endParaRPr>
          </a:p>
          <a:p>
            <a:pPr lvl="0" indent="-336550">
              <a:buClr>
                <a:schemeClr val="dk1"/>
              </a:buClr>
              <a:buSzPts val="1700"/>
            </a:pPr>
            <a:r>
              <a:rPr lang="en-US" sz="1700">
                <a:solidFill>
                  <a:schemeClr val="tx1"/>
                </a:solidFill>
              </a:rPr>
              <a:t>Step 4: Use Softmax to get normalized probability scores; determines how much each token will be expressed at this position</a:t>
            </a:r>
            <a:endParaRPr lang="en-US" sz="1700" dirty="0">
              <a:solidFill>
                <a:schemeClr val="tx1"/>
              </a:solidFill>
            </a:endParaRPr>
          </a:p>
        </p:txBody>
      </p:sp>
      <p:sp>
        <p:nvSpPr>
          <p:cNvPr id="2" name="Slide Number Placeholder 1">
            <a:extLst>
              <a:ext uri="{FF2B5EF4-FFF2-40B4-BE49-F238E27FC236}">
                <a16:creationId xmlns:a16="http://schemas.microsoft.com/office/drawing/2014/main" id="{BA7FF029-5974-56D3-5CDA-757D9A0406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1026" name="Picture 2">
            <a:extLst>
              <a:ext uri="{FF2B5EF4-FFF2-40B4-BE49-F238E27FC236}">
                <a16:creationId xmlns:a16="http://schemas.microsoft.com/office/drawing/2014/main" id="{C5595886-E19D-E58D-7E25-2E0A88AAE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428" y="1209637"/>
            <a:ext cx="4187872" cy="2637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78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8ED6D3B4-C007-EADF-8067-9EE3EF510417}"/>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5FD62FF1-23E2-B024-6FB2-2852DBCFE48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Scaled Dot-Product Self-Attention</a:t>
            </a:r>
            <a:endParaRPr sz="2320" dirty="0"/>
          </a:p>
        </p:txBody>
      </p:sp>
      <p:sp>
        <p:nvSpPr>
          <p:cNvPr id="143" name="Google Shape;143;p25">
            <a:extLst>
              <a:ext uri="{FF2B5EF4-FFF2-40B4-BE49-F238E27FC236}">
                <a16:creationId xmlns:a16="http://schemas.microsoft.com/office/drawing/2014/main" id="{1254AEB5-C32B-9D9F-E68A-56C393B6FBBB}"/>
              </a:ext>
            </a:extLst>
          </p:cNvPr>
          <p:cNvSpPr txBox="1">
            <a:spLocks noGrp="1"/>
          </p:cNvSpPr>
          <p:nvPr>
            <p:ph type="body" idx="1"/>
          </p:nvPr>
        </p:nvSpPr>
        <p:spPr>
          <a:xfrm>
            <a:off x="311699" y="1152475"/>
            <a:ext cx="4486878" cy="2310916"/>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1700" dirty="0">
                <a:solidFill>
                  <a:schemeClr val="tx1"/>
                </a:solidFill>
              </a:rPr>
              <a:t>Step 5: Multiply each value vector by Softmax score</a:t>
            </a:r>
          </a:p>
          <a:p>
            <a:pPr lvl="1" indent="-336550">
              <a:buClr>
                <a:schemeClr val="dk1"/>
              </a:buClr>
              <a:buSzPts val="1700"/>
            </a:pPr>
            <a:r>
              <a:rPr lang="en-US" sz="1300" dirty="0">
                <a:solidFill>
                  <a:schemeClr val="tx1"/>
                </a:solidFill>
              </a:rPr>
              <a:t>Keep values of tokens we want to focus on intact, and drown out irrelevant words</a:t>
            </a:r>
          </a:p>
          <a:p>
            <a:pPr indent="-336550">
              <a:buClr>
                <a:schemeClr val="dk1"/>
              </a:buClr>
              <a:buSzPts val="1700"/>
            </a:pPr>
            <a:r>
              <a:rPr lang="en-US" sz="1700" dirty="0">
                <a:solidFill>
                  <a:schemeClr val="tx1"/>
                </a:solidFill>
              </a:rPr>
              <a:t>Step 6: Sum up weighted value vectors</a:t>
            </a:r>
          </a:p>
          <a:p>
            <a:pPr lvl="1" indent="-336550">
              <a:buClr>
                <a:schemeClr val="dk1"/>
              </a:buClr>
              <a:buSzPts val="1700"/>
            </a:pPr>
            <a:r>
              <a:rPr lang="en-US" dirty="0">
                <a:solidFill>
                  <a:schemeClr val="tx1"/>
                </a:solidFill>
              </a:rPr>
              <a:t>Produces output of self-attention layer at this position (for first token)</a:t>
            </a:r>
          </a:p>
        </p:txBody>
      </p:sp>
      <p:pic>
        <p:nvPicPr>
          <p:cNvPr id="4098" name="Picture 2">
            <a:extLst>
              <a:ext uri="{FF2B5EF4-FFF2-40B4-BE49-F238E27FC236}">
                <a16:creationId xmlns:a16="http://schemas.microsoft.com/office/drawing/2014/main" id="{1D869456-327E-8C07-7820-D377EE59F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979" y="620485"/>
            <a:ext cx="4106086" cy="390252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A70D26B-BEEA-F6D4-EC8F-C3C0373F28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843640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AA1CF7D0-C862-23F7-FDD4-D3A0B462BA1F}"/>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7EBC82E2-D552-197E-2EF5-FA7054E31F3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Self-Attention: Illustration</a:t>
            </a:r>
            <a:endParaRPr sz="2320" dirty="0"/>
          </a:p>
        </p:txBody>
      </p:sp>
      <p:pic>
        <p:nvPicPr>
          <p:cNvPr id="5122" name="Picture 2">
            <a:extLst>
              <a:ext uri="{FF2B5EF4-FFF2-40B4-BE49-F238E27FC236}">
                <a16:creationId xmlns:a16="http://schemas.microsoft.com/office/drawing/2014/main" id="{63BDC76F-C129-9811-9238-98C93FFB5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168" y="1156062"/>
            <a:ext cx="2655893" cy="30077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ACF0E86-72D3-FAED-627E-E17933BCA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6780" y="1726244"/>
            <a:ext cx="4327063" cy="169101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36C32CA-8117-87E8-AF1B-68931A62BE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61585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AE8D4969-1DDB-9865-47B9-BB44F2E6D2B4}"/>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8798A993-2FB9-95ED-D916-2DAAFD6EFCC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Multi-Headed Attention</a:t>
            </a:r>
            <a:endParaRPr sz="2320" dirty="0"/>
          </a:p>
        </p:txBody>
      </p:sp>
      <p:sp>
        <p:nvSpPr>
          <p:cNvPr id="143" name="Google Shape;143;p25">
            <a:extLst>
              <a:ext uri="{FF2B5EF4-FFF2-40B4-BE49-F238E27FC236}">
                <a16:creationId xmlns:a16="http://schemas.microsoft.com/office/drawing/2014/main" id="{0006DE0A-9725-5763-6BF1-F46F6D6867AD}"/>
              </a:ext>
            </a:extLst>
          </p:cNvPr>
          <p:cNvSpPr txBox="1">
            <a:spLocks noGrp="1"/>
          </p:cNvSpPr>
          <p:nvPr>
            <p:ph type="body" idx="1"/>
          </p:nvPr>
        </p:nvSpPr>
        <p:spPr>
          <a:xfrm>
            <a:off x="311699" y="1152475"/>
            <a:ext cx="5925815" cy="2852855"/>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dirty="0">
                <a:solidFill>
                  <a:schemeClr val="tx1"/>
                </a:solidFill>
              </a:rPr>
              <a:t>High-Level Idea: Let's perform self-attention multiple times in parallel and combine the results.</a:t>
            </a:r>
          </a:p>
          <a:p>
            <a:pPr lvl="0" indent="-336550">
              <a:buClr>
                <a:schemeClr val="dk1"/>
              </a:buClr>
              <a:buSzPts val="1700"/>
            </a:pPr>
            <a:r>
              <a:rPr lang="en-US" dirty="0">
                <a:solidFill>
                  <a:schemeClr val="tx1"/>
                </a:solidFill>
              </a:rPr>
              <a:t>Improves performance of the attention layer in two ways:</a:t>
            </a:r>
          </a:p>
          <a:p>
            <a:pPr indent="-336550">
              <a:buClr>
                <a:schemeClr val="dk1"/>
              </a:buClr>
              <a:buSzPts val="1700"/>
            </a:pPr>
            <a:r>
              <a:rPr lang="en-US" dirty="0">
                <a:solidFill>
                  <a:schemeClr val="tx1"/>
                </a:solidFill>
              </a:rPr>
              <a:t>Expands model’s ability to focus on different positions. </a:t>
            </a:r>
          </a:p>
          <a:p>
            <a:pPr indent="-336550">
              <a:buClr>
                <a:schemeClr val="dk1"/>
              </a:buClr>
              <a:buSzPts val="1700"/>
            </a:pPr>
            <a:r>
              <a:rPr lang="en-US" dirty="0">
                <a:solidFill>
                  <a:schemeClr val="tx1"/>
                </a:solidFill>
              </a:rPr>
              <a:t>Each head gets to “look” at different things, and construct value vectors differently.</a:t>
            </a:r>
          </a:p>
        </p:txBody>
      </p:sp>
      <p:pic>
        <p:nvPicPr>
          <p:cNvPr id="7170" name="Picture 2" descr="Multi-Head Attention Explained | Papers With Code">
            <a:extLst>
              <a:ext uri="{FF2B5EF4-FFF2-40B4-BE49-F238E27FC236}">
                <a16:creationId xmlns:a16="http://schemas.microsoft.com/office/drawing/2014/main" id="{49995D53-E418-AD9D-150E-893C2E70C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404" y="1045028"/>
            <a:ext cx="2357937" cy="30534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5B0B8BE-5FAE-F3C2-FC46-777BE0C43B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134039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A2C9F1DC-497E-94B1-E6D1-3BCD5F12D5DB}"/>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46DC1828-5070-76A1-15A2-917AEC405A7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Multi-Headed Attention: Illustration</a:t>
            </a:r>
            <a:endParaRPr sz="2320" dirty="0"/>
          </a:p>
        </p:txBody>
      </p:sp>
      <p:pic>
        <p:nvPicPr>
          <p:cNvPr id="8194" name="Picture 2">
            <a:extLst>
              <a:ext uri="{FF2B5EF4-FFF2-40B4-BE49-F238E27FC236}">
                <a16:creationId xmlns:a16="http://schemas.microsoft.com/office/drawing/2014/main" id="{8361BCCF-A3D5-243D-34C2-A11AD4907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259" y="1161344"/>
            <a:ext cx="6317481" cy="353713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65AB939-95D7-9BF8-DD6C-FE521CC0EE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985885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AEE22533-5846-1B6B-2AF8-16BD54BC00F0}"/>
            </a:ext>
          </a:extLst>
        </p:cNvPr>
        <p:cNvGrpSpPr/>
        <p:nvPr/>
      </p:nvGrpSpPr>
      <p:grpSpPr>
        <a:xfrm>
          <a:off x="0" y="0"/>
          <a:ext cx="0" cy="0"/>
          <a:chOff x="0" y="0"/>
          <a:chExt cx="0" cy="0"/>
        </a:xfrm>
      </p:grpSpPr>
      <p:sp>
        <p:nvSpPr>
          <p:cNvPr id="215" name="Google Shape;215;p35">
            <a:extLst>
              <a:ext uri="{FF2B5EF4-FFF2-40B4-BE49-F238E27FC236}">
                <a16:creationId xmlns:a16="http://schemas.microsoft.com/office/drawing/2014/main" id="{0462E5A5-6DDD-EDA7-FEF7-ABCD880CF55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Masked Multi-Head Self-Attention</a:t>
            </a:r>
            <a:endParaRPr sz="2320" dirty="0"/>
          </a:p>
        </p:txBody>
      </p:sp>
      <p:sp>
        <p:nvSpPr>
          <p:cNvPr id="216" name="Google Shape;216;p35">
            <a:extLst>
              <a:ext uri="{FF2B5EF4-FFF2-40B4-BE49-F238E27FC236}">
                <a16:creationId xmlns:a16="http://schemas.microsoft.com/office/drawing/2014/main" id="{C798FD95-47E1-638E-9C21-3D2044D7ADF4}"/>
              </a:ext>
            </a:extLst>
          </p:cNvPr>
          <p:cNvSpPr txBox="1">
            <a:spLocks noGrp="1"/>
          </p:cNvSpPr>
          <p:nvPr>
            <p:ph type="body" idx="1"/>
          </p:nvPr>
        </p:nvSpPr>
        <p:spPr>
          <a:xfrm>
            <a:off x="311700" y="1152475"/>
            <a:ext cx="3806700" cy="34164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1700" dirty="0">
                <a:solidFill>
                  <a:schemeClr val="dk1"/>
                </a:solidFill>
              </a:rPr>
              <a:t>To use self-attention in decoders, we need to ensure we can’t peek at the future.</a:t>
            </a:r>
          </a:p>
          <a:p>
            <a:pPr lvl="0" indent="-336550">
              <a:buClr>
                <a:schemeClr val="dk1"/>
              </a:buClr>
              <a:buSzPts val="1700"/>
            </a:pPr>
            <a:r>
              <a:rPr lang="en-US" sz="1700" dirty="0">
                <a:solidFill>
                  <a:schemeClr val="dk1"/>
                </a:solidFill>
              </a:rPr>
              <a:t>To enable parallelization, we mask out attention to future words by setting attention scores to −inf.</a:t>
            </a:r>
            <a:endParaRPr sz="1700" dirty="0">
              <a:solidFill>
                <a:schemeClr val="dk1"/>
              </a:solidFill>
            </a:endParaRPr>
          </a:p>
        </p:txBody>
      </p:sp>
      <p:pic>
        <p:nvPicPr>
          <p:cNvPr id="217" name="Google Shape;217;p35">
            <a:extLst>
              <a:ext uri="{FF2B5EF4-FFF2-40B4-BE49-F238E27FC236}">
                <a16:creationId xmlns:a16="http://schemas.microsoft.com/office/drawing/2014/main" id="{4B658C30-5157-9A43-A349-7C07F221DE75}"/>
              </a:ext>
            </a:extLst>
          </p:cNvPr>
          <p:cNvPicPr preferRelativeResize="0"/>
          <p:nvPr/>
        </p:nvPicPr>
        <p:blipFill>
          <a:blip r:embed="rId3">
            <a:alphaModFix/>
          </a:blip>
          <a:stretch>
            <a:fillRect/>
          </a:stretch>
        </p:blipFill>
        <p:spPr>
          <a:xfrm>
            <a:off x="4898571" y="1402275"/>
            <a:ext cx="3705704" cy="1860801"/>
          </a:xfrm>
          <a:prstGeom prst="rect">
            <a:avLst/>
          </a:prstGeom>
          <a:noFill/>
          <a:ln>
            <a:noFill/>
          </a:ln>
        </p:spPr>
      </p:pic>
      <p:sp>
        <p:nvSpPr>
          <p:cNvPr id="2" name="Slide Number Placeholder 1">
            <a:extLst>
              <a:ext uri="{FF2B5EF4-FFF2-40B4-BE49-F238E27FC236}">
                <a16:creationId xmlns:a16="http://schemas.microsoft.com/office/drawing/2014/main" id="{E2E86FEF-7CE6-98D5-B058-54CB38941A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692181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8C305CFB-B332-F4E0-31FC-DDBAD72049BB}"/>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ADD74FFF-9791-A565-F170-C895ABD73F7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Feed-Forward Network</a:t>
            </a:r>
            <a:endParaRPr sz="2320" dirty="0"/>
          </a:p>
        </p:txBody>
      </p:sp>
      <p:sp>
        <p:nvSpPr>
          <p:cNvPr id="143" name="Google Shape;143;p25">
            <a:extLst>
              <a:ext uri="{FF2B5EF4-FFF2-40B4-BE49-F238E27FC236}">
                <a16:creationId xmlns:a16="http://schemas.microsoft.com/office/drawing/2014/main" id="{BDD7FBE3-699B-915A-34A7-16351221FFDB}"/>
              </a:ext>
            </a:extLst>
          </p:cNvPr>
          <p:cNvSpPr txBox="1">
            <a:spLocks noGrp="1"/>
          </p:cNvSpPr>
          <p:nvPr>
            <p:ph type="body" idx="1"/>
          </p:nvPr>
        </p:nvSpPr>
        <p:spPr>
          <a:xfrm>
            <a:off x="311699" y="1152475"/>
            <a:ext cx="3886813" cy="34164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dirty="0">
                <a:solidFill>
                  <a:schemeClr val="tx1"/>
                </a:solidFill>
              </a:rPr>
              <a:t>Problem: Since there are no element-wise non-linearities, self-attention is simply performing a re-averaging of the value vectors.</a:t>
            </a:r>
          </a:p>
          <a:p>
            <a:pPr lvl="0" indent="-336550">
              <a:buClr>
                <a:schemeClr val="dk1"/>
              </a:buClr>
              <a:buSzPts val="1700"/>
            </a:pPr>
            <a:r>
              <a:rPr lang="en-US" dirty="0">
                <a:solidFill>
                  <a:schemeClr val="tx1"/>
                </a:solidFill>
              </a:rPr>
              <a:t>Easy fix: Apply a feedforward layer to the output of attention, providing non-linear activation (and additional expressive power).</a:t>
            </a:r>
          </a:p>
        </p:txBody>
      </p:sp>
      <p:pic>
        <p:nvPicPr>
          <p:cNvPr id="6146" name="Picture 2" descr="Feed Forward Layer">
            <a:extLst>
              <a:ext uri="{FF2B5EF4-FFF2-40B4-BE49-F238E27FC236}">
                <a16:creationId xmlns:a16="http://schemas.microsoft.com/office/drawing/2014/main" id="{ED417F90-98AA-C80B-19FB-71F15A34D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149" y="0"/>
            <a:ext cx="189706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3255B99-FFF1-0B68-1C9F-A94D953953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993289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D45DEA5A-60BA-FA0D-278B-56232D581D7E}"/>
            </a:ext>
          </a:extLst>
        </p:cNvPr>
        <p:cNvGrpSpPr/>
        <p:nvPr/>
      </p:nvGrpSpPr>
      <p:grpSpPr>
        <a:xfrm>
          <a:off x="0" y="0"/>
          <a:ext cx="0" cy="0"/>
          <a:chOff x="0" y="0"/>
          <a:chExt cx="0" cy="0"/>
        </a:xfrm>
      </p:grpSpPr>
      <p:sp>
        <p:nvSpPr>
          <p:cNvPr id="215" name="Google Shape;215;p35">
            <a:extLst>
              <a:ext uri="{FF2B5EF4-FFF2-40B4-BE49-F238E27FC236}">
                <a16:creationId xmlns:a16="http://schemas.microsoft.com/office/drawing/2014/main" id="{BC82D21D-4E39-F470-8661-A1ADAFF8E3E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Layer Normalization</a:t>
            </a:r>
            <a:endParaRPr sz="2320" dirty="0"/>
          </a:p>
        </p:txBody>
      </p:sp>
      <p:sp>
        <p:nvSpPr>
          <p:cNvPr id="216" name="Google Shape;216;p35">
            <a:extLst>
              <a:ext uri="{FF2B5EF4-FFF2-40B4-BE49-F238E27FC236}">
                <a16:creationId xmlns:a16="http://schemas.microsoft.com/office/drawing/2014/main" id="{BA5AEEC1-9321-4577-A2C5-17F309A1330D}"/>
              </a:ext>
            </a:extLst>
          </p:cNvPr>
          <p:cNvSpPr txBox="1">
            <a:spLocks noGrp="1"/>
          </p:cNvSpPr>
          <p:nvPr>
            <p:ph type="body" idx="1"/>
          </p:nvPr>
        </p:nvSpPr>
        <p:spPr>
          <a:xfrm>
            <a:off x="311699" y="1152475"/>
            <a:ext cx="4756689" cy="34164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1700" dirty="0">
                <a:solidFill>
                  <a:schemeClr val="dk1"/>
                </a:solidFill>
              </a:rPr>
              <a:t>Problem: Difficult to train the parameters of a given layer because its input from the layer beneath keeps shifting</a:t>
            </a:r>
          </a:p>
          <a:p>
            <a:pPr lvl="0" indent="-336550">
              <a:buClr>
                <a:schemeClr val="dk1"/>
              </a:buClr>
              <a:buSzPts val="1700"/>
            </a:pPr>
            <a:endParaRPr lang="en-US" sz="1700" dirty="0">
              <a:solidFill>
                <a:schemeClr val="dk1"/>
              </a:solidFill>
            </a:endParaRPr>
          </a:p>
          <a:p>
            <a:pPr lvl="0" indent="-336550">
              <a:buClr>
                <a:schemeClr val="dk1"/>
              </a:buClr>
              <a:buSzPts val="1700"/>
            </a:pPr>
            <a:r>
              <a:rPr lang="en-US" sz="1700" dirty="0">
                <a:solidFill>
                  <a:schemeClr val="dk1"/>
                </a:solidFill>
              </a:rPr>
              <a:t>Solution: Reduce variation by normalizing to zero mean and standard deviation of one within each layer</a:t>
            </a:r>
          </a:p>
        </p:txBody>
      </p:sp>
      <p:pic>
        <p:nvPicPr>
          <p:cNvPr id="11266" name="Picture 2" descr="How Layer Normalization Works">
            <a:extLst>
              <a:ext uri="{FF2B5EF4-FFF2-40B4-BE49-F238E27FC236}">
                <a16:creationId xmlns:a16="http://schemas.microsoft.com/office/drawing/2014/main" id="{3073F079-9724-2169-E0D3-99F1F6ADF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491" y="1063776"/>
            <a:ext cx="3372026" cy="264280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EA96E30-2488-D1AE-D03C-593D9D3AA6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223841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1013EBD8-5295-CFC7-03C1-9A4973D2FFEA}"/>
            </a:ext>
          </a:extLst>
        </p:cNvPr>
        <p:cNvGrpSpPr/>
        <p:nvPr/>
      </p:nvGrpSpPr>
      <p:grpSpPr>
        <a:xfrm>
          <a:off x="0" y="0"/>
          <a:ext cx="0" cy="0"/>
          <a:chOff x="0" y="0"/>
          <a:chExt cx="0" cy="0"/>
        </a:xfrm>
      </p:grpSpPr>
      <p:sp>
        <p:nvSpPr>
          <p:cNvPr id="89" name="Google Shape;89;p18">
            <a:extLst>
              <a:ext uri="{FF2B5EF4-FFF2-40B4-BE49-F238E27FC236}">
                <a16:creationId xmlns:a16="http://schemas.microsoft.com/office/drawing/2014/main" id="{E47718D6-B7E3-3629-CEE0-0FAB72F2828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Transformers Have Revolutionized the Field of ML</a:t>
            </a:r>
            <a:endParaRPr sz="2320" dirty="0"/>
          </a:p>
        </p:txBody>
      </p:sp>
      <p:sp>
        <p:nvSpPr>
          <p:cNvPr id="90" name="Google Shape;90;p18">
            <a:extLst>
              <a:ext uri="{FF2B5EF4-FFF2-40B4-BE49-F238E27FC236}">
                <a16:creationId xmlns:a16="http://schemas.microsoft.com/office/drawing/2014/main" id="{06C184C6-3D5E-BC98-3EB5-F8E15EF1448B}"/>
              </a:ext>
            </a:extLst>
          </p:cNvPr>
          <p:cNvSpPr txBox="1">
            <a:spLocks noGrp="1"/>
          </p:cNvSpPr>
          <p:nvPr>
            <p:ph type="body" idx="1"/>
          </p:nvPr>
        </p:nvSpPr>
        <p:spPr>
          <a:xfrm>
            <a:off x="311700" y="1152475"/>
            <a:ext cx="7711838" cy="1419275"/>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1700" dirty="0">
                <a:solidFill>
                  <a:schemeClr val="dk1"/>
                </a:solidFill>
              </a:rPr>
              <a:t>Originally developed to solve machine translation</a:t>
            </a:r>
          </a:p>
          <a:p>
            <a:pPr lvl="0" indent="-336550">
              <a:buClr>
                <a:schemeClr val="dk1"/>
              </a:buClr>
              <a:buSzPts val="1700"/>
            </a:pPr>
            <a:r>
              <a:rPr lang="en-US" sz="1700" dirty="0">
                <a:solidFill>
                  <a:schemeClr val="dk1"/>
                </a:solidFill>
              </a:rPr>
              <a:t>Underpins virtually every state-of-the-art NLP and computer vision model</a:t>
            </a:r>
          </a:p>
          <a:p>
            <a:pPr lvl="0" indent="-336550">
              <a:buClr>
                <a:schemeClr val="dk1"/>
              </a:buClr>
              <a:buSzPts val="1700"/>
            </a:pPr>
            <a:r>
              <a:rPr lang="en-US" sz="1700" dirty="0">
                <a:solidFill>
                  <a:schemeClr val="dk1"/>
                </a:solidFill>
              </a:rPr>
              <a:t>Led to rise of large foundational models in the industry</a:t>
            </a:r>
          </a:p>
          <a:p>
            <a:pPr marL="0" lvl="0" indent="0" algn="l" rtl="0">
              <a:spcBef>
                <a:spcPts val="1200"/>
              </a:spcBef>
              <a:spcAft>
                <a:spcPts val="1200"/>
              </a:spcAft>
              <a:buNone/>
            </a:pPr>
            <a:endParaRPr dirty="0">
              <a:solidFill>
                <a:schemeClr val="dk1"/>
              </a:solidFill>
            </a:endParaRPr>
          </a:p>
        </p:txBody>
      </p:sp>
      <p:pic>
        <p:nvPicPr>
          <p:cNvPr id="3076" name="Picture 4" descr="Rowan Cheung on LinkedIn: The AI boom will be bigger than the internet:  Microsoft + OpenAI Google +… | 19 comments">
            <a:extLst>
              <a:ext uri="{FF2B5EF4-FFF2-40B4-BE49-F238E27FC236}">
                <a16:creationId xmlns:a16="http://schemas.microsoft.com/office/drawing/2014/main" id="{1CFBFCEE-36D1-F651-CD0E-9CC428BC9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185" y="2145027"/>
            <a:ext cx="3894115" cy="281816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achine Translation in AI - GeeksforGeeks">
            <a:extLst>
              <a:ext uri="{FF2B5EF4-FFF2-40B4-BE49-F238E27FC236}">
                <a16:creationId xmlns:a16="http://schemas.microsoft.com/office/drawing/2014/main" id="{3E20AE3F-E070-A961-656A-38032E9487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407"/>
          <a:stretch/>
        </p:blipFill>
        <p:spPr bwMode="auto">
          <a:xfrm>
            <a:off x="0" y="2421228"/>
            <a:ext cx="4873044" cy="218296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9D8AE91-83AE-B172-7485-673CE5BDA4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288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61705EDF-105B-6146-3383-7B57684712FE}"/>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4A0BFB74-09FB-4010-4B9C-698984B9316E}"/>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a:solidFill>
                  <a:schemeClr val="tx1"/>
                </a:solidFill>
              </a:rPr>
              <a:t>Residual Connections</a:t>
            </a:r>
          </a:p>
        </p:txBody>
      </p:sp>
      <p:sp>
        <p:nvSpPr>
          <p:cNvPr id="143" name="Google Shape;143;p25">
            <a:extLst>
              <a:ext uri="{FF2B5EF4-FFF2-40B4-BE49-F238E27FC236}">
                <a16:creationId xmlns:a16="http://schemas.microsoft.com/office/drawing/2014/main" id="{FBA720FE-ED68-3FF9-A9C2-3E48EF480016}"/>
              </a:ext>
            </a:extLst>
          </p:cNvPr>
          <p:cNvSpPr txBox="1">
            <a:spLocks noGrp="1"/>
          </p:cNvSpPr>
          <p:nvPr>
            <p:ph type="body" idx="1"/>
          </p:nvPr>
        </p:nvSpPr>
        <p:spPr>
          <a:xfrm>
            <a:off x="311699" y="1152475"/>
            <a:ext cx="4906912" cy="3416400"/>
          </a:xfrm>
          <a:prstGeom prst="rect">
            <a:avLst/>
          </a:prstGeom>
        </p:spPr>
        <p:txBody>
          <a:bodyPr spcFirstLastPara="1" wrap="square" lIns="91425" tIns="91425" rIns="91425" bIns="91425" anchor="t" anchorCtr="0">
            <a:normAutofit/>
          </a:bodyPr>
          <a:lstStyle/>
          <a:p>
            <a:pPr indent="-336550">
              <a:buClr>
                <a:schemeClr val="dk1"/>
              </a:buClr>
              <a:buSzPts val="1700"/>
            </a:pPr>
            <a:r>
              <a:rPr lang="en-US" dirty="0">
                <a:solidFill>
                  <a:schemeClr val="tx1"/>
                </a:solidFill>
              </a:rPr>
              <a:t>Passing "raw" embeddings to the next layer can prevent the network from "forgetting" or distorting important information as it is processed by many layers</a:t>
            </a:r>
          </a:p>
          <a:p>
            <a:pPr indent="-336550">
              <a:buClr>
                <a:schemeClr val="dk1"/>
              </a:buClr>
              <a:buSzPts val="1700"/>
            </a:pPr>
            <a:r>
              <a:rPr lang="en-US" dirty="0">
                <a:solidFill>
                  <a:schemeClr val="tx1"/>
                </a:solidFill>
              </a:rPr>
              <a:t>DNNs struggle to learn the identity function.</a:t>
            </a:r>
          </a:p>
          <a:p>
            <a:pPr indent="-336550">
              <a:buClr>
                <a:schemeClr val="dk1"/>
              </a:buClr>
              <a:buSzPts val="1700"/>
            </a:pPr>
            <a:endParaRPr lang="en-US" dirty="0">
              <a:solidFill>
                <a:schemeClr val="tx1"/>
              </a:solidFill>
            </a:endParaRPr>
          </a:p>
          <a:p>
            <a:pPr indent="-336550">
              <a:buClr>
                <a:schemeClr val="dk1"/>
              </a:buClr>
              <a:buSzPts val="1700"/>
            </a:pPr>
            <a:endParaRPr lang="en-US" dirty="0">
              <a:solidFill>
                <a:schemeClr val="tx1"/>
              </a:solidFill>
            </a:endParaRPr>
          </a:p>
        </p:txBody>
      </p:sp>
      <p:pic>
        <p:nvPicPr>
          <p:cNvPr id="10248" name="Picture 8" descr="Transformer is All You Need ”. #Part 1: We will learn the most… | by M  Javadnejadi | AI Advances">
            <a:extLst>
              <a:ext uri="{FF2B5EF4-FFF2-40B4-BE49-F238E27FC236}">
                <a16:creationId xmlns:a16="http://schemas.microsoft.com/office/drawing/2014/main" id="{1AC3C2EF-BC3C-854B-1AEF-9F91E6252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585" y="1152475"/>
            <a:ext cx="4019415" cy="25321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680BD29-ADD6-87A8-9713-0D95F58B27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352871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FC179BCF-60C2-97D3-99FD-874DE828CC80}"/>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2EA06BD8-1B75-3AE3-CF1A-5979F801F7DD}"/>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a:solidFill>
                  <a:schemeClr val="tx1"/>
                </a:solidFill>
              </a:rPr>
              <a:t>Sinusoidal Positional Encoding</a:t>
            </a:r>
          </a:p>
        </p:txBody>
      </p:sp>
      <p:sp>
        <p:nvSpPr>
          <p:cNvPr id="143" name="Google Shape;143;p25">
            <a:extLst>
              <a:ext uri="{FF2B5EF4-FFF2-40B4-BE49-F238E27FC236}">
                <a16:creationId xmlns:a16="http://schemas.microsoft.com/office/drawing/2014/main" id="{730D6FF9-CB04-D90E-7762-1876BEE06603}"/>
              </a:ext>
            </a:extLst>
          </p:cNvPr>
          <p:cNvSpPr txBox="1">
            <a:spLocks noGrp="1"/>
          </p:cNvSpPr>
          <p:nvPr>
            <p:ph type="body" idx="1"/>
          </p:nvPr>
        </p:nvSpPr>
        <p:spPr>
          <a:xfrm>
            <a:off x="311699" y="1152475"/>
            <a:ext cx="4768463" cy="3416400"/>
          </a:xfrm>
          <a:prstGeom prst="rect">
            <a:avLst/>
          </a:prstGeom>
        </p:spPr>
        <p:txBody>
          <a:bodyPr spcFirstLastPara="1" wrap="square" lIns="91425" tIns="91425" rIns="91425" bIns="91425" anchor="t" anchorCtr="0">
            <a:normAutofit/>
          </a:bodyPr>
          <a:lstStyle/>
          <a:p>
            <a:pPr indent="-336550">
              <a:buClr>
                <a:schemeClr val="dk1"/>
              </a:buClr>
              <a:buSzPts val="1700"/>
            </a:pPr>
            <a:r>
              <a:rPr lang="en-US" dirty="0">
                <a:solidFill>
                  <a:schemeClr val="tx1"/>
                </a:solidFill>
              </a:rPr>
              <a:t>Self attention is a set operation, which means it is permutation equivariant</a:t>
            </a:r>
          </a:p>
          <a:p>
            <a:pPr lvl="1" indent="-336550">
              <a:buClr>
                <a:schemeClr val="dk1"/>
              </a:buClr>
              <a:buSzPts val="1700"/>
            </a:pPr>
            <a:r>
              <a:rPr lang="en-US" dirty="0">
                <a:solidFill>
                  <a:schemeClr val="tx1"/>
                </a:solidFill>
              </a:rPr>
              <a:t>doesn’t build in order information</a:t>
            </a:r>
          </a:p>
          <a:p>
            <a:pPr indent="-336550">
              <a:buClr>
                <a:schemeClr val="dk1"/>
              </a:buClr>
              <a:buSzPts val="1700"/>
            </a:pPr>
            <a:r>
              <a:rPr lang="en-US" dirty="0">
                <a:solidFill>
                  <a:schemeClr val="tx1"/>
                </a:solidFill>
              </a:rPr>
              <a:t>Sequence order conveys important semantic information</a:t>
            </a:r>
          </a:p>
          <a:p>
            <a:pPr indent="-336550">
              <a:buClr>
                <a:schemeClr val="dk1"/>
              </a:buClr>
              <a:buSzPts val="1700"/>
            </a:pPr>
            <a:r>
              <a:rPr lang="en-US" dirty="0">
                <a:solidFill>
                  <a:schemeClr val="tx1"/>
                </a:solidFill>
              </a:rPr>
              <a:t>Solution: Add positional information of input token in the sequence into input embedding vectors</a:t>
            </a:r>
          </a:p>
          <a:p>
            <a:pPr indent="-336550">
              <a:buClr>
                <a:schemeClr val="dk1"/>
              </a:buClr>
              <a:buSzPts val="1700"/>
            </a:pPr>
            <a:endParaRPr lang="en-US" dirty="0">
              <a:solidFill>
                <a:schemeClr val="tx1"/>
              </a:solidFill>
            </a:endParaRPr>
          </a:p>
          <a:p>
            <a:pPr indent="-336550">
              <a:buClr>
                <a:schemeClr val="dk1"/>
              </a:buClr>
              <a:buSzPts val="1700"/>
            </a:pPr>
            <a:endParaRPr lang="en-US" dirty="0">
              <a:solidFill>
                <a:schemeClr val="tx1"/>
              </a:solidFill>
            </a:endParaRPr>
          </a:p>
        </p:txBody>
      </p:sp>
      <p:pic>
        <p:nvPicPr>
          <p:cNvPr id="2" name="SteppedPositionalEncodingPlot">
            <a:hlinkClick r:id="" action="ppaction://media"/>
            <a:extLst>
              <a:ext uri="{FF2B5EF4-FFF2-40B4-BE49-F238E27FC236}">
                <a16:creationId xmlns:a16="http://schemas.microsoft.com/office/drawing/2014/main" id="{855B483D-57AD-3A80-4AD8-1AB1E00E23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162" y="1132882"/>
            <a:ext cx="4063838" cy="2285909"/>
          </a:xfrm>
          <a:prstGeom prst="rect">
            <a:avLst/>
          </a:prstGeom>
        </p:spPr>
      </p:pic>
      <p:sp>
        <p:nvSpPr>
          <p:cNvPr id="3" name="Slide Number Placeholder 2">
            <a:extLst>
              <a:ext uri="{FF2B5EF4-FFF2-40B4-BE49-F238E27FC236}">
                <a16:creationId xmlns:a16="http://schemas.microsoft.com/office/drawing/2014/main" id="{C7E462AD-C1AE-6C13-0B6A-E86898DA4C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7184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08CC0330-F436-565D-95E6-F4D0CB6E7BDC}"/>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6DB55BDC-6113-CC1F-4F06-ED830E1E79BD}"/>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a:solidFill>
                  <a:schemeClr val="tx1"/>
                </a:solidFill>
              </a:rPr>
              <a:t>Finishing Touches</a:t>
            </a:r>
          </a:p>
        </p:txBody>
      </p:sp>
      <p:sp>
        <p:nvSpPr>
          <p:cNvPr id="143" name="Google Shape;143;p25">
            <a:extLst>
              <a:ext uri="{FF2B5EF4-FFF2-40B4-BE49-F238E27FC236}">
                <a16:creationId xmlns:a16="http://schemas.microsoft.com/office/drawing/2014/main" id="{BB1DE480-C595-4185-2AA1-842362BAEF23}"/>
              </a:ext>
            </a:extLst>
          </p:cNvPr>
          <p:cNvSpPr txBox="1">
            <a:spLocks noGrp="1"/>
          </p:cNvSpPr>
          <p:nvPr>
            <p:ph type="body" idx="1"/>
          </p:nvPr>
        </p:nvSpPr>
        <p:spPr>
          <a:xfrm>
            <a:off x="311699" y="1152475"/>
            <a:ext cx="4906912" cy="3416400"/>
          </a:xfrm>
          <a:prstGeom prst="rect">
            <a:avLst/>
          </a:prstGeom>
        </p:spPr>
        <p:txBody>
          <a:bodyPr spcFirstLastPara="1" wrap="square" lIns="91425" tIns="91425" rIns="91425" bIns="91425" anchor="t" anchorCtr="0">
            <a:normAutofit/>
          </a:bodyPr>
          <a:lstStyle/>
          <a:p>
            <a:pPr indent="-336550">
              <a:buClr>
                <a:schemeClr val="dk1"/>
              </a:buClr>
              <a:buSzPts val="1700"/>
            </a:pPr>
            <a:endParaRPr lang="en-US" dirty="0">
              <a:solidFill>
                <a:schemeClr val="tx1"/>
              </a:solidFill>
            </a:endParaRPr>
          </a:p>
          <a:p>
            <a:pPr indent="-336550">
              <a:buClr>
                <a:schemeClr val="dk1"/>
              </a:buClr>
              <a:buSzPts val="1700"/>
            </a:pPr>
            <a:r>
              <a:rPr lang="en-US" dirty="0">
                <a:solidFill>
                  <a:schemeClr val="tx1"/>
                </a:solidFill>
              </a:rPr>
              <a:t>Add a final linear layer to project the embeddings into a much longer vector of length vocab size (logits)</a:t>
            </a:r>
          </a:p>
          <a:p>
            <a:pPr indent="-336550">
              <a:buClr>
                <a:schemeClr val="dk1"/>
              </a:buClr>
              <a:buSzPts val="1700"/>
            </a:pPr>
            <a:r>
              <a:rPr lang="en-US" dirty="0">
                <a:solidFill>
                  <a:schemeClr val="tx1"/>
                </a:solidFill>
              </a:rPr>
              <a:t>Add a final Softmax to generate a probability distribution of possible next words!</a:t>
            </a:r>
          </a:p>
        </p:txBody>
      </p:sp>
      <p:pic>
        <p:nvPicPr>
          <p:cNvPr id="2" name="Google Shape;224;p36">
            <a:extLst>
              <a:ext uri="{FF2B5EF4-FFF2-40B4-BE49-F238E27FC236}">
                <a16:creationId xmlns:a16="http://schemas.microsoft.com/office/drawing/2014/main" id="{E57A8C3C-AA71-CAAB-A1DF-40E85A1AB118}"/>
              </a:ext>
            </a:extLst>
          </p:cNvPr>
          <p:cNvPicPr preferRelativeResize="0"/>
          <p:nvPr/>
        </p:nvPicPr>
        <p:blipFill>
          <a:blip r:embed="rId3">
            <a:alphaModFix/>
          </a:blip>
          <a:stretch>
            <a:fillRect/>
          </a:stretch>
        </p:blipFill>
        <p:spPr>
          <a:xfrm>
            <a:off x="5140233" y="1263601"/>
            <a:ext cx="3842115" cy="2877325"/>
          </a:xfrm>
          <a:prstGeom prst="rect">
            <a:avLst/>
          </a:prstGeom>
          <a:noFill/>
          <a:ln>
            <a:noFill/>
          </a:ln>
        </p:spPr>
      </p:pic>
      <p:sp>
        <p:nvSpPr>
          <p:cNvPr id="3" name="Slide Number Placeholder 2">
            <a:extLst>
              <a:ext uri="{FF2B5EF4-FFF2-40B4-BE49-F238E27FC236}">
                <a16:creationId xmlns:a16="http://schemas.microsoft.com/office/drawing/2014/main" id="{70AE570B-A3F3-5460-2C17-454E0AC92E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664927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32EBC662-F6CD-64CE-B6A6-31AB7ABC2F00}"/>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A7C354FC-33C7-B474-9BD0-4782236C6724}"/>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a:solidFill>
                  <a:schemeClr val="tx1"/>
                </a:solidFill>
              </a:rPr>
              <a:t>Final Decoder-only Transformer Architecture</a:t>
            </a:r>
          </a:p>
        </p:txBody>
      </p:sp>
      <p:pic>
        <p:nvPicPr>
          <p:cNvPr id="16388" name="Picture 4" descr="deep learning - How does the (decoder-only) transformer architecture work?  - Artificial Intelligence Stack Exchange">
            <a:extLst>
              <a:ext uri="{FF2B5EF4-FFF2-40B4-BE49-F238E27FC236}">
                <a16:creationId xmlns:a16="http://schemas.microsoft.com/office/drawing/2014/main" id="{E5C0F0E9-80CD-E0E9-6D0E-5778821B8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568" y="1175658"/>
            <a:ext cx="1406864" cy="381762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F32CD8E-B2EE-59D0-4DFD-08D7F7A054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410968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9D4A7C00-CA0C-5B58-80CA-E6EDCF1C9482}"/>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7962B6D5-C100-3CC5-5D58-53C25190C61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dirty="0"/>
              <a:t>Modern Transformer Architecture</a:t>
            </a:r>
            <a:endParaRPr sz="2320" dirty="0"/>
          </a:p>
        </p:txBody>
      </p:sp>
      <p:sp>
        <p:nvSpPr>
          <p:cNvPr id="96" name="Google Shape;96;p19">
            <a:extLst>
              <a:ext uri="{FF2B5EF4-FFF2-40B4-BE49-F238E27FC236}">
                <a16:creationId xmlns:a16="http://schemas.microsoft.com/office/drawing/2014/main" id="{044E8EBE-5640-7B1A-7CC1-46762ABD9C13}"/>
              </a:ext>
            </a:extLst>
          </p:cNvPr>
          <p:cNvSpPr txBox="1">
            <a:spLocks noGrp="1"/>
          </p:cNvSpPr>
          <p:nvPr>
            <p:ph type="body" idx="1"/>
          </p:nvPr>
        </p:nvSpPr>
        <p:spPr>
          <a:xfrm>
            <a:off x="311699" y="1152475"/>
            <a:ext cx="4713784" cy="3416400"/>
          </a:xfrm>
          <a:prstGeom prst="rect">
            <a:avLst/>
          </a:prstGeom>
        </p:spPr>
        <p:txBody>
          <a:bodyPr spcFirstLastPara="1" wrap="square" lIns="91425" tIns="91425" rIns="91425" bIns="91425" anchor="t" anchorCtr="0">
            <a:normAutofit/>
          </a:bodyPr>
          <a:lstStyle/>
          <a:p>
            <a:pPr fontAlgn="base"/>
            <a:r>
              <a:rPr lang="en-US" dirty="0">
                <a:solidFill>
                  <a:schemeClr val="tx1"/>
                </a:solidFill>
              </a:rPr>
              <a:t>Transformer Architecture is very robust</a:t>
            </a:r>
          </a:p>
          <a:p>
            <a:pPr fontAlgn="base"/>
            <a:r>
              <a:rPr lang="en-US" dirty="0">
                <a:solidFill>
                  <a:schemeClr val="tx1"/>
                </a:solidFill>
              </a:rPr>
              <a:t>Modern Architecture</a:t>
            </a:r>
          </a:p>
          <a:p>
            <a:pPr lvl="1" fontAlgn="base"/>
            <a:r>
              <a:rPr lang="en-US" dirty="0" err="1">
                <a:solidFill>
                  <a:schemeClr val="tx1"/>
                </a:solidFill>
              </a:rPr>
              <a:t>LayerNorm</a:t>
            </a:r>
            <a:r>
              <a:rPr lang="en-US" dirty="0">
                <a:solidFill>
                  <a:schemeClr val="tx1"/>
                </a:solidFill>
              </a:rPr>
              <a:t> -&gt; </a:t>
            </a:r>
            <a:r>
              <a:rPr lang="en-US" dirty="0" err="1">
                <a:solidFill>
                  <a:schemeClr val="tx1"/>
                </a:solidFill>
              </a:rPr>
              <a:t>RMSNorm</a:t>
            </a:r>
            <a:endParaRPr lang="en-US" dirty="0">
              <a:solidFill>
                <a:schemeClr val="tx1"/>
              </a:solidFill>
            </a:endParaRPr>
          </a:p>
          <a:p>
            <a:pPr lvl="2" fontAlgn="base"/>
            <a:r>
              <a:rPr lang="en-US" dirty="0">
                <a:solidFill>
                  <a:schemeClr val="tx1"/>
                </a:solidFill>
              </a:rPr>
              <a:t>Pre-Norm instead of </a:t>
            </a:r>
            <a:r>
              <a:rPr lang="en-US" dirty="0" err="1">
                <a:solidFill>
                  <a:schemeClr val="tx1"/>
                </a:solidFill>
              </a:rPr>
              <a:t>PostNorm</a:t>
            </a:r>
            <a:endParaRPr lang="en-US" dirty="0">
              <a:solidFill>
                <a:schemeClr val="tx1"/>
              </a:solidFill>
            </a:endParaRPr>
          </a:p>
          <a:p>
            <a:pPr lvl="1" fontAlgn="base"/>
            <a:r>
              <a:rPr lang="en-US" dirty="0">
                <a:solidFill>
                  <a:schemeClr val="tx1"/>
                </a:solidFill>
              </a:rPr>
              <a:t>Sinusoidal PE -&gt; Rotary PE</a:t>
            </a:r>
          </a:p>
          <a:p>
            <a:pPr lvl="1" fontAlgn="base"/>
            <a:r>
              <a:rPr lang="en-US" dirty="0" err="1">
                <a:solidFill>
                  <a:schemeClr val="tx1"/>
                </a:solidFill>
              </a:rPr>
              <a:t>ReLU</a:t>
            </a:r>
            <a:r>
              <a:rPr lang="en-US" dirty="0">
                <a:solidFill>
                  <a:schemeClr val="tx1"/>
                </a:solidFill>
              </a:rPr>
              <a:t> -&gt; </a:t>
            </a:r>
            <a:r>
              <a:rPr lang="en-US" dirty="0" err="1">
                <a:solidFill>
                  <a:schemeClr val="tx1"/>
                </a:solidFill>
              </a:rPr>
              <a:t>SwiGLU</a:t>
            </a:r>
            <a:endParaRPr lang="en-US" dirty="0">
              <a:solidFill>
                <a:schemeClr val="tx1"/>
              </a:solidFill>
            </a:endParaRPr>
          </a:p>
          <a:p>
            <a:pPr lvl="1" fontAlgn="base"/>
            <a:r>
              <a:rPr lang="en-US" dirty="0">
                <a:solidFill>
                  <a:schemeClr val="tx1"/>
                </a:solidFill>
              </a:rPr>
              <a:t>MHA -&gt; SWA, MQA, GQA, MLA…</a:t>
            </a:r>
          </a:p>
          <a:p>
            <a:pPr lvl="1" fontAlgn="base"/>
            <a:r>
              <a:rPr lang="en-US" dirty="0">
                <a:solidFill>
                  <a:schemeClr val="tx1"/>
                </a:solidFill>
              </a:rPr>
              <a:t>FFN -&gt; </a:t>
            </a:r>
            <a:r>
              <a:rPr lang="en-US" dirty="0" err="1">
                <a:solidFill>
                  <a:schemeClr val="tx1"/>
                </a:solidFill>
              </a:rPr>
              <a:t>MoE</a:t>
            </a:r>
            <a:endParaRPr lang="en-US" dirty="0">
              <a:solidFill>
                <a:schemeClr val="tx1"/>
              </a:solidFill>
            </a:endParaRPr>
          </a:p>
          <a:p>
            <a:pPr lvl="1" fontAlgn="base"/>
            <a:r>
              <a:rPr lang="en-US" dirty="0">
                <a:solidFill>
                  <a:schemeClr val="tx1"/>
                </a:solidFill>
              </a:rPr>
              <a:t>KV Cache</a:t>
            </a:r>
          </a:p>
        </p:txBody>
      </p:sp>
      <p:pic>
        <p:nvPicPr>
          <p:cNvPr id="1028" name="Picture 4" descr="Exploring and building the LLaMA 3 Architecture : A Deep Dive into  Components, Coding, and Inference Techniques | by vignesh yaadav | Medium">
            <a:extLst>
              <a:ext uri="{FF2B5EF4-FFF2-40B4-BE49-F238E27FC236}">
                <a16:creationId xmlns:a16="http://schemas.microsoft.com/office/drawing/2014/main" id="{F5303B47-298C-A21A-4201-6E82F0E71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846" y="821489"/>
            <a:ext cx="2302911" cy="37473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deep learning - How does the (decoder-only) transformer architecture work?  - Artificial Intelligence Stack Exchange">
            <a:extLst>
              <a:ext uri="{FF2B5EF4-FFF2-40B4-BE49-F238E27FC236}">
                <a16:creationId xmlns:a16="http://schemas.microsoft.com/office/drawing/2014/main" id="{E41B560A-3751-F483-ACD4-50FE0EA95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955" y="821489"/>
            <a:ext cx="1406864" cy="381762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D520292-3409-DE68-10EF-AC2EC53DDF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5718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D224DE33-0756-66EB-2FC9-B9E7F3DE8653}"/>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FC67860B-8A79-B6AA-9F22-9B6B4C94007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dirty="0"/>
              <a:t>KV-Cache</a:t>
            </a:r>
            <a:endParaRPr sz="2320" dirty="0"/>
          </a:p>
        </p:txBody>
      </p:sp>
      <p:sp>
        <p:nvSpPr>
          <p:cNvPr id="96" name="Google Shape;96;p19">
            <a:extLst>
              <a:ext uri="{FF2B5EF4-FFF2-40B4-BE49-F238E27FC236}">
                <a16:creationId xmlns:a16="http://schemas.microsoft.com/office/drawing/2014/main" id="{EED49772-F6C3-6465-6A62-4EA3E0A55627}"/>
              </a:ext>
            </a:extLst>
          </p:cNvPr>
          <p:cNvSpPr txBox="1">
            <a:spLocks noGrp="1"/>
          </p:cNvSpPr>
          <p:nvPr>
            <p:ph type="body" idx="1"/>
          </p:nvPr>
        </p:nvSpPr>
        <p:spPr>
          <a:xfrm>
            <a:off x="311699" y="1152475"/>
            <a:ext cx="4713784" cy="3416400"/>
          </a:xfrm>
          <a:prstGeom prst="rect">
            <a:avLst/>
          </a:prstGeom>
        </p:spPr>
        <p:txBody>
          <a:bodyPr spcFirstLastPara="1" wrap="square" lIns="91425" tIns="91425" rIns="91425" bIns="91425" anchor="t" anchorCtr="0">
            <a:normAutofit/>
          </a:bodyPr>
          <a:lstStyle/>
          <a:p>
            <a:pPr fontAlgn="base"/>
            <a:r>
              <a:rPr lang="en-US" dirty="0">
                <a:solidFill>
                  <a:schemeClr val="tx1"/>
                </a:solidFill>
              </a:rPr>
              <a:t>Store KV values of previously processed tokens in memory</a:t>
            </a:r>
          </a:p>
          <a:p>
            <a:pPr fontAlgn="base"/>
            <a:r>
              <a:rPr lang="en-US" dirty="0">
                <a:solidFill>
                  <a:schemeClr val="tx1"/>
                </a:solidFill>
              </a:rPr>
              <a:t>When calculating the attention scores for a new token, we retrieve old KV matrices and concatenate to the new k and v vector. </a:t>
            </a:r>
          </a:p>
          <a:p>
            <a:pPr fontAlgn="base"/>
            <a:r>
              <a:rPr lang="en-US" dirty="0">
                <a:solidFill>
                  <a:schemeClr val="tx1"/>
                </a:solidFill>
              </a:rPr>
              <a:t>Results in faster and more efficient text generation at the cost increased memory usage</a:t>
            </a:r>
          </a:p>
        </p:txBody>
      </p:sp>
      <p:pic>
        <p:nvPicPr>
          <p:cNvPr id="4098" name="Picture 2" descr="kv cache visual">
            <a:extLst>
              <a:ext uri="{FF2B5EF4-FFF2-40B4-BE49-F238E27FC236}">
                <a16:creationId xmlns:a16="http://schemas.microsoft.com/office/drawing/2014/main" id="{66A3B6FB-228A-D257-DBB6-176CD470A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483" y="1465613"/>
            <a:ext cx="4118517" cy="221227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B60F133-88B3-B8E5-9CFA-D17EDD02D4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379424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C243613B-FC51-8D04-FEC3-F4FE066BBA38}"/>
            </a:ext>
          </a:extLst>
        </p:cNvPr>
        <p:cNvGrpSpPr/>
        <p:nvPr/>
      </p:nvGrpSpPr>
      <p:grpSpPr>
        <a:xfrm>
          <a:off x="0" y="0"/>
          <a:ext cx="0" cy="0"/>
          <a:chOff x="0" y="0"/>
          <a:chExt cx="0" cy="0"/>
        </a:xfrm>
      </p:grpSpPr>
      <p:sp>
        <p:nvSpPr>
          <p:cNvPr id="254" name="Google Shape;254;p40">
            <a:extLst>
              <a:ext uri="{FF2B5EF4-FFF2-40B4-BE49-F238E27FC236}">
                <a16:creationId xmlns:a16="http://schemas.microsoft.com/office/drawing/2014/main" id="{FC2A184E-99B2-5473-F4D3-30D8AF332B0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dirty="0"/>
              <a:t>Extension to Vision Transformer (</a:t>
            </a:r>
            <a:r>
              <a:rPr lang="en" sz="2320" dirty="0" err="1"/>
              <a:t>ViT</a:t>
            </a:r>
            <a:r>
              <a:rPr lang="en" sz="2320" dirty="0"/>
              <a:t>)</a:t>
            </a:r>
            <a:endParaRPr sz="2320" dirty="0"/>
          </a:p>
        </p:txBody>
      </p:sp>
      <p:sp>
        <p:nvSpPr>
          <p:cNvPr id="255" name="Google Shape;255;p40">
            <a:extLst>
              <a:ext uri="{FF2B5EF4-FFF2-40B4-BE49-F238E27FC236}">
                <a16:creationId xmlns:a16="http://schemas.microsoft.com/office/drawing/2014/main" id="{A1F63854-6538-B548-9979-1BCCAE53728A}"/>
              </a:ext>
            </a:extLst>
          </p:cNvPr>
          <p:cNvSpPr txBox="1">
            <a:spLocks noGrp="1"/>
          </p:cNvSpPr>
          <p:nvPr>
            <p:ph type="body" idx="1"/>
          </p:nvPr>
        </p:nvSpPr>
        <p:spPr>
          <a:xfrm>
            <a:off x="311700" y="1225050"/>
            <a:ext cx="3897600" cy="34164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1700" dirty="0">
                <a:solidFill>
                  <a:schemeClr val="dk1"/>
                </a:solidFill>
              </a:rPr>
              <a:t>Image split into fixed-size patches</a:t>
            </a:r>
          </a:p>
          <a:p>
            <a:pPr lvl="0" indent="-336550">
              <a:buClr>
                <a:schemeClr val="dk1"/>
              </a:buClr>
              <a:buSzPts val="1700"/>
            </a:pPr>
            <a:r>
              <a:rPr lang="en-US" sz="1700" dirty="0">
                <a:solidFill>
                  <a:schemeClr val="dk1"/>
                </a:solidFill>
              </a:rPr>
              <a:t>Position embeddings added to sequence of linearly embedded patches</a:t>
            </a:r>
          </a:p>
          <a:p>
            <a:pPr lvl="0" indent="-336550">
              <a:buClr>
                <a:schemeClr val="dk1"/>
              </a:buClr>
              <a:buSzPts val="1700"/>
            </a:pPr>
            <a:r>
              <a:rPr lang="en-US" sz="1700" dirty="0">
                <a:solidFill>
                  <a:schemeClr val="dk1"/>
                </a:solidFill>
              </a:rPr>
              <a:t>Patches fed to standard Transformer encoder</a:t>
            </a:r>
          </a:p>
          <a:p>
            <a:pPr lvl="0" indent="-336550">
              <a:buClr>
                <a:schemeClr val="dk1"/>
              </a:buClr>
              <a:buSzPts val="1700"/>
            </a:pPr>
            <a:r>
              <a:rPr lang="en-US" sz="1700" dirty="0">
                <a:solidFill>
                  <a:schemeClr val="dk1"/>
                </a:solidFill>
              </a:rPr>
              <a:t>Anything you can tokenize, you can feed to Transformer</a:t>
            </a:r>
          </a:p>
        </p:txBody>
      </p:sp>
      <p:pic>
        <p:nvPicPr>
          <p:cNvPr id="6146" name="Picture 2" descr="An Image is Worth 16x16 Words: Transformers for Image Recognition at Scale  | Papers With Code">
            <a:extLst>
              <a:ext uri="{FF2B5EF4-FFF2-40B4-BE49-F238E27FC236}">
                <a16:creationId xmlns:a16="http://schemas.microsoft.com/office/drawing/2014/main" id="{C7D89AE0-0F16-865B-92B0-1CC4CE147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751" y="1478874"/>
            <a:ext cx="4661210" cy="218575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60EFF4B-B63D-55DD-5EF1-630B4ACDAB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292704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err="1"/>
              <a:t>FlashAttention</a:t>
            </a:r>
            <a:endParaRPr sz="3200" dirty="0"/>
          </a:p>
        </p:txBody>
      </p:sp>
      <p:pic>
        <p:nvPicPr>
          <p:cNvPr id="287" name="Google Shape;287;p45"/>
          <p:cNvPicPr preferRelativeResize="0"/>
          <p:nvPr/>
        </p:nvPicPr>
        <p:blipFill>
          <a:blip r:embed="rId3">
            <a:alphaModFix/>
          </a:blip>
          <a:stretch>
            <a:fillRect/>
          </a:stretch>
        </p:blipFill>
        <p:spPr>
          <a:xfrm>
            <a:off x="1089550" y="1017725"/>
            <a:ext cx="6792845" cy="3820975"/>
          </a:xfrm>
          <a:prstGeom prst="rect">
            <a:avLst/>
          </a:prstGeom>
          <a:noFill/>
          <a:ln>
            <a:noFill/>
          </a:ln>
        </p:spPr>
      </p:pic>
      <p:sp>
        <p:nvSpPr>
          <p:cNvPr id="2" name="Slide Number Placeholder 1">
            <a:extLst>
              <a:ext uri="{FF2B5EF4-FFF2-40B4-BE49-F238E27FC236}">
                <a16:creationId xmlns:a16="http://schemas.microsoft.com/office/drawing/2014/main" id="{FFCD9F58-3CD4-9C29-2A52-898ED4D76A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D41D9FF7-AD2F-7BE2-285A-4936D1A504EE}"/>
            </a:ext>
          </a:extLst>
        </p:cNvPr>
        <p:cNvGrpSpPr/>
        <p:nvPr/>
      </p:nvGrpSpPr>
      <p:grpSpPr>
        <a:xfrm>
          <a:off x="0" y="0"/>
          <a:ext cx="0" cy="0"/>
          <a:chOff x="0" y="0"/>
          <a:chExt cx="0" cy="0"/>
        </a:xfrm>
      </p:grpSpPr>
      <p:sp>
        <p:nvSpPr>
          <p:cNvPr id="89" name="Google Shape;89;p18">
            <a:extLst>
              <a:ext uri="{FF2B5EF4-FFF2-40B4-BE49-F238E27FC236}">
                <a16:creationId xmlns:a16="http://schemas.microsoft.com/office/drawing/2014/main" id="{020D1E51-1D9E-EA7C-E1FF-D797925F582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Dot-Product Attention is Inefficient</a:t>
            </a:r>
            <a:endParaRPr sz="2320" dirty="0"/>
          </a:p>
        </p:txBody>
      </p:sp>
      <p:sp>
        <p:nvSpPr>
          <p:cNvPr id="90" name="Google Shape;90;p18">
            <a:extLst>
              <a:ext uri="{FF2B5EF4-FFF2-40B4-BE49-F238E27FC236}">
                <a16:creationId xmlns:a16="http://schemas.microsoft.com/office/drawing/2014/main" id="{EC244739-2861-CF58-AAF5-FAA371E93082}"/>
              </a:ext>
            </a:extLst>
          </p:cNvPr>
          <p:cNvSpPr txBox="1">
            <a:spLocks noGrp="1"/>
          </p:cNvSpPr>
          <p:nvPr>
            <p:ph type="body" idx="1"/>
          </p:nvPr>
        </p:nvSpPr>
        <p:spPr>
          <a:xfrm>
            <a:off x="311700" y="1152475"/>
            <a:ext cx="4672424" cy="2157167"/>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1700" dirty="0">
                <a:solidFill>
                  <a:schemeClr val="dk1"/>
                </a:solidFill>
              </a:rPr>
              <a:t>Attention mechanism is slow and memory-hungry</a:t>
            </a:r>
          </a:p>
          <a:p>
            <a:pPr lvl="0" indent="-336550">
              <a:buClr>
                <a:schemeClr val="dk1"/>
              </a:buClr>
              <a:buSzPts val="1700"/>
            </a:pPr>
            <a:r>
              <a:rPr lang="en-US" sz="1700" dirty="0">
                <a:solidFill>
                  <a:schemeClr val="dk1"/>
                </a:solidFill>
              </a:rPr>
              <a:t>Scales quadratically with sequence length</a:t>
            </a:r>
          </a:p>
          <a:p>
            <a:pPr lvl="0" indent="-336550">
              <a:buClr>
                <a:schemeClr val="dk1"/>
              </a:buClr>
              <a:buSzPts val="1700"/>
            </a:pPr>
            <a:r>
              <a:rPr lang="en-US" sz="1700" dirty="0">
                <a:solidFill>
                  <a:schemeClr val="dk1"/>
                </a:solidFill>
              </a:rPr>
              <a:t>Bottleneck is in the memory transfers, not FLOPs</a:t>
            </a:r>
          </a:p>
          <a:p>
            <a:pPr lvl="0" indent="-336550">
              <a:buClr>
                <a:schemeClr val="dk1"/>
              </a:buClr>
              <a:buSzPts val="1700"/>
            </a:pPr>
            <a:endParaRPr lang="en-US" sz="1700" dirty="0">
              <a:solidFill>
                <a:schemeClr val="dk1"/>
              </a:solidFill>
            </a:endParaRPr>
          </a:p>
        </p:txBody>
      </p:sp>
      <p:pic>
        <p:nvPicPr>
          <p:cNvPr id="2" name="Picture 1">
            <a:extLst>
              <a:ext uri="{FF2B5EF4-FFF2-40B4-BE49-F238E27FC236}">
                <a16:creationId xmlns:a16="http://schemas.microsoft.com/office/drawing/2014/main" id="{DE35130A-C56C-2829-243E-B548AF5F7904}"/>
              </a:ext>
            </a:extLst>
          </p:cNvPr>
          <p:cNvPicPr>
            <a:picLocks noChangeAspect="1"/>
          </p:cNvPicPr>
          <p:nvPr/>
        </p:nvPicPr>
        <p:blipFill>
          <a:blip r:embed="rId3"/>
          <a:srcRect r="3079"/>
          <a:stretch/>
        </p:blipFill>
        <p:spPr>
          <a:xfrm>
            <a:off x="5537755" y="3037806"/>
            <a:ext cx="3522532" cy="722758"/>
          </a:xfrm>
          <a:prstGeom prst="rect">
            <a:avLst/>
          </a:prstGeom>
        </p:spPr>
      </p:pic>
      <p:pic>
        <p:nvPicPr>
          <p:cNvPr id="4" name="Picture 3">
            <a:extLst>
              <a:ext uri="{FF2B5EF4-FFF2-40B4-BE49-F238E27FC236}">
                <a16:creationId xmlns:a16="http://schemas.microsoft.com/office/drawing/2014/main" id="{2F2E8C8D-6147-42AA-D5AF-FD9FFC41B032}"/>
              </a:ext>
            </a:extLst>
          </p:cNvPr>
          <p:cNvPicPr>
            <a:picLocks noChangeAspect="1"/>
          </p:cNvPicPr>
          <p:nvPr/>
        </p:nvPicPr>
        <p:blipFill>
          <a:blip r:embed="rId4"/>
          <a:srcRect t="9147" b="5673"/>
          <a:stretch/>
        </p:blipFill>
        <p:spPr>
          <a:xfrm>
            <a:off x="5432353" y="764537"/>
            <a:ext cx="3627934" cy="2007012"/>
          </a:xfrm>
          <a:prstGeom prst="rect">
            <a:avLst/>
          </a:prstGeom>
        </p:spPr>
      </p:pic>
      <p:sp>
        <p:nvSpPr>
          <p:cNvPr id="5" name="Slide Number Placeholder 4">
            <a:extLst>
              <a:ext uri="{FF2B5EF4-FFF2-40B4-BE49-F238E27FC236}">
                <a16:creationId xmlns:a16="http://schemas.microsoft.com/office/drawing/2014/main" id="{7D1D9A9D-001D-E0FB-EFF8-16674D08BD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025588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8FAE2A98-B7A2-F668-5215-6A2F29FC3325}"/>
            </a:ext>
          </a:extLst>
        </p:cNvPr>
        <p:cNvGrpSpPr/>
        <p:nvPr/>
      </p:nvGrpSpPr>
      <p:grpSpPr>
        <a:xfrm>
          <a:off x="0" y="0"/>
          <a:ext cx="0" cy="0"/>
          <a:chOff x="0" y="0"/>
          <a:chExt cx="0" cy="0"/>
        </a:xfrm>
      </p:grpSpPr>
      <p:sp>
        <p:nvSpPr>
          <p:cNvPr id="89" name="Google Shape;89;p18">
            <a:extLst>
              <a:ext uri="{FF2B5EF4-FFF2-40B4-BE49-F238E27FC236}">
                <a16:creationId xmlns:a16="http://schemas.microsoft.com/office/drawing/2014/main" id="{6A7DBFE2-0039-D6FD-394F-8B7B0BA7B578}"/>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Approximate Attention Methods are Not Good Enough</a:t>
            </a:r>
            <a:endParaRPr sz="2320" dirty="0"/>
          </a:p>
        </p:txBody>
      </p:sp>
      <p:sp>
        <p:nvSpPr>
          <p:cNvPr id="90" name="Google Shape;90;p18">
            <a:extLst>
              <a:ext uri="{FF2B5EF4-FFF2-40B4-BE49-F238E27FC236}">
                <a16:creationId xmlns:a16="http://schemas.microsoft.com/office/drawing/2014/main" id="{D296738A-4F12-B446-5D43-4066BB6C3C10}"/>
              </a:ext>
            </a:extLst>
          </p:cNvPr>
          <p:cNvSpPr txBox="1">
            <a:spLocks noGrp="1"/>
          </p:cNvSpPr>
          <p:nvPr>
            <p:ph type="body" idx="1"/>
          </p:nvPr>
        </p:nvSpPr>
        <p:spPr>
          <a:xfrm>
            <a:off x="311700" y="1152474"/>
            <a:ext cx="4073556" cy="3239221"/>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1700" dirty="0">
                <a:solidFill>
                  <a:schemeClr val="dk1"/>
                </a:solidFill>
              </a:rPr>
              <a:t>Low-rank or sparse attention methods reduce FLOPs</a:t>
            </a:r>
          </a:p>
          <a:p>
            <a:pPr lvl="0" indent="-336550">
              <a:buClr>
                <a:schemeClr val="dk1"/>
              </a:buClr>
              <a:buSzPts val="1700"/>
            </a:pPr>
            <a:r>
              <a:rPr lang="en-US" sz="1700" dirty="0">
                <a:solidFill>
                  <a:schemeClr val="dk1"/>
                </a:solidFill>
              </a:rPr>
              <a:t>Problems</a:t>
            </a:r>
          </a:p>
          <a:p>
            <a:pPr lvl="1" indent="-336550">
              <a:buClr>
                <a:schemeClr val="dk1"/>
              </a:buClr>
              <a:buSzPts val="1700"/>
            </a:pPr>
            <a:r>
              <a:rPr lang="en-US" sz="1300" dirty="0">
                <a:solidFill>
                  <a:schemeClr val="dk1"/>
                </a:solidFill>
              </a:rPr>
              <a:t>They lead to perf degradation </a:t>
            </a:r>
          </a:p>
          <a:p>
            <a:pPr lvl="1" indent="-336550">
              <a:buClr>
                <a:schemeClr val="dk1"/>
              </a:buClr>
              <a:buSzPts val="1700"/>
            </a:pPr>
            <a:r>
              <a:rPr lang="en-US" sz="1300" dirty="0">
                <a:solidFill>
                  <a:schemeClr val="dk1"/>
                </a:solidFill>
              </a:rPr>
              <a:t>Hard to translate to wall-clock speedup since most ops of attention are memory bound, not compute-bound</a:t>
            </a:r>
          </a:p>
          <a:p>
            <a:pPr lvl="0" indent="-336550">
              <a:buClr>
                <a:schemeClr val="dk1"/>
              </a:buClr>
              <a:buSzPts val="1700"/>
            </a:pPr>
            <a:endParaRPr lang="en-US" sz="1700" dirty="0">
              <a:solidFill>
                <a:schemeClr val="dk1"/>
              </a:solidFill>
            </a:endParaRPr>
          </a:p>
          <a:p>
            <a:pPr lvl="0" indent="-336550">
              <a:buClr>
                <a:schemeClr val="dk1"/>
              </a:buClr>
              <a:buSzPts val="1700"/>
            </a:pPr>
            <a:endParaRPr lang="en-US" sz="1700" dirty="0">
              <a:solidFill>
                <a:schemeClr val="dk1"/>
              </a:solidFill>
            </a:endParaRPr>
          </a:p>
          <a:p>
            <a:pPr lvl="0" indent="-336550">
              <a:buClr>
                <a:schemeClr val="dk1"/>
              </a:buClr>
              <a:buSzPts val="1700"/>
            </a:pPr>
            <a:endParaRPr lang="en-US" sz="1700" dirty="0">
              <a:solidFill>
                <a:schemeClr val="dk1"/>
              </a:solidFill>
            </a:endParaRPr>
          </a:p>
        </p:txBody>
      </p:sp>
      <p:pic>
        <p:nvPicPr>
          <p:cNvPr id="3" name="Picture 2">
            <a:extLst>
              <a:ext uri="{FF2B5EF4-FFF2-40B4-BE49-F238E27FC236}">
                <a16:creationId xmlns:a16="http://schemas.microsoft.com/office/drawing/2014/main" id="{867E53A2-FD97-0527-60A3-3080F850B4A1}"/>
              </a:ext>
            </a:extLst>
          </p:cNvPr>
          <p:cNvPicPr>
            <a:picLocks noChangeAspect="1"/>
          </p:cNvPicPr>
          <p:nvPr/>
        </p:nvPicPr>
        <p:blipFill>
          <a:blip r:embed="rId3"/>
          <a:stretch>
            <a:fillRect/>
          </a:stretch>
        </p:blipFill>
        <p:spPr>
          <a:xfrm>
            <a:off x="4654514" y="2000873"/>
            <a:ext cx="4177786" cy="1141754"/>
          </a:xfrm>
          <a:prstGeom prst="rect">
            <a:avLst/>
          </a:prstGeom>
        </p:spPr>
      </p:pic>
      <p:sp>
        <p:nvSpPr>
          <p:cNvPr id="5" name="Slide Number Placeholder 4">
            <a:extLst>
              <a:ext uri="{FF2B5EF4-FFF2-40B4-BE49-F238E27FC236}">
                <a16:creationId xmlns:a16="http://schemas.microsoft.com/office/drawing/2014/main" id="{B6D7E40F-DD0A-5FDB-7323-065D0F4DB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50974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dirty="0"/>
              <a:t>Transformer Scaling Laws</a:t>
            </a:r>
            <a:endParaRPr sz="2320" dirty="0"/>
          </a:p>
        </p:txBody>
      </p:sp>
      <p:sp>
        <p:nvSpPr>
          <p:cNvPr id="262" name="Google Shape;262;p41"/>
          <p:cNvSpPr txBox="1">
            <a:spLocks noGrp="1"/>
          </p:cNvSpPr>
          <p:nvPr>
            <p:ph type="body" idx="1"/>
          </p:nvPr>
        </p:nvSpPr>
        <p:spPr>
          <a:xfrm>
            <a:off x="311700" y="1152475"/>
            <a:ext cx="8520600" cy="1514400"/>
          </a:xfrm>
          <a:prstGeom prst="rect">
            <a:avLst/>
          </a:prstGeom>
        </p:spPr>
        <p:txBody>
          <a:bodyPr spcFirstLastPara="1" wrap="square" lIns="91425" tIns="91425" rIns="91425" bIns="91425" anchor="t" anchorCtr="0">
            <a:noAutofit/>
          </a:bodyPr>
          <a:lstStyle/>
          <a:p>
            <a:pPr lvl="0" indent="-338455">
              <a:lnSpc>
                <a:spcPct val="105000"/>
              </a:lnSpc>
              <a:buClr>
                <a:schemeClr val="dk1"/>
              </a:buClr>
              <a:buSzPts val="1730"/>
            </a:pPr>
            <a:r>
              <a:rPr lang="en-US" sz="1729" dirty="0">
                <a:solidFill>
                  <a:schemeClr val="dk1"/>
                </a:solidFill>
              </a:rPr>
              <a:t>With Transformers, language modeling performance improves smoothly as we increase model size, training data, and compute resources in tandem.</a:t>
            </a:r>
          </a:p>
          <a:p>
            <a:pPr lvl="0" indent="-338455">
              <a:lnSpc>
                <a:spcPct val="105000"/>
              </a:lnSpc>
              <a:buClr>
                <a:schemeClr val="dk1"/>
              </a:buClr>
              <a:buSzPts val="1730"/>
            </a:pPr>
            <a:r>
              <a:rPr lang="en-US" sz="1729" dirty="0">
                <a:solidFill>
                  <a:schemeClr val="dk1"/>
                </a:solidFill>
              </a:rPr>
              <a:t>This power-law relationship has been observed over multiple orders of magnitude with no concrete sign of slowing.</a:t>
            </a:r>
          </a:p>
        </p:txBody>
      </p:sp>
      <p:pic>
        <p:nvPicPr>
          <p:cNvPr id="263" name="Google Shape;263;p41"/>
          <p:cNvPicPr preferRelativeResize="0"/>
          <p:nvPr/>
        </p:nvPicPr>
        <p:blipFill>
          <a:blip r:embed="rId3">
            <a:alphaModFix/>
          </a:blip>
          <a:stretch>
            <a:fillRect/>
          </a:stretch>
        </p:blipFill>
        <p:spPr>
          <a:xfrm>
            <a:off x="1078025" y="2666875"/>
            <a:ext cx="6987949" cy="2277501"/>
          </a:xfrm>
          <a:prstGeom prst="rect">
            <a:avLst/>
          </a:prstGeom>
          <a:noFill/>
          <a:ln>
            <a:noFill/>
          </a:ln>
        </p:spPr>
      </p:pic>
      <p:sp>
        <p:nvSpPr>
          <p:cNvPr id="2" name="Slide Number Placeholder 1">
            <a:extLst>
              <a:ext uri="{FF2B5EF4-FFF2-40B4-BE49-F238E27FC236}">
                <a16:creationId xmlns:a16="http://schemas.microsoft.com/office/drawing/2014/main" id="{38AAA1FC-F282-0FF2-763D-D1DD937591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8E2BA13B-47E8-531C-A83F-F2E3349F59F3}"/>
            </a:ext>
          </a:extLst>
        </p:cNvPr>
        <p:cNvGrpSpPr/>
        <p:nvPr/>
      </p:nvGrpSpPr>
      <p:grpSpPr>
        <a:xfrm>
          <a:off x="0" y="0"/>
          <a:ext cx="0" cy="0"/>
          <a:chOff x="0" y="0"/>
          <a:chExt cx="0" cy="0"/>
        </a:xfrm>
      </p:grpSpPr>
      <p:sp>
        <p:nvSpPr>
          <p:cNvPr id="89" name="Google Shape;89;p18">
            <a:extLst>
              <a:ext uri="{FF2B5EF4-FFF2-40B4-BE49-F238E27FC236}">
                <a16:creationId xmlns:a16="http://schemas.microsoft.com/office/drawing/2014/main" id="{BD4949F1-F43F-5EAF-D6DF-FED124AA0B3B}"/>
              </a:ext>
            </a:extLst>
          </p:cNvPr>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lvl="0">
              <a:lnSpc>
                <a:spcPct val="90000"/>
              </a:lnSpc>
              <a:buSzPts val="990"/>
            </a:pPr>
            <a:r>
              <a:rPr lang="en-US"/>
              <a:t>Goals of </a:t>
            </a:r>
            <a:r>
              <a:rPr lang="en-US" err="1"/>
              <a:t>FlashAttention</a:t>
            </a:r>
            <a:endParaRPr lang="en-US"/>
          </a:p>
        </p:txBody>
      </p:sp>
      <p:sp>
        <p:nvSpPr>
          <p:cNvPr id="90" name="Google Shape;90;p18">
            <a:extLst>
              <a:ext uri="{FF2B5EF4-FFF2-40B4-BE49-F238E27FC236}">
                <a16:creationId xmlns:a16="http://schemas.microsoft.com/office/drawing/2014/main" id="{13BC5F43-AE1A-866B-B577-58B89575D66E}"/>
              </a:ext>
            </a:extLst>
          </p:cNvPr>
          <p:cNvSpPr txBox="1">
            <a:spLocks noGrp="1"/>
          </p:cNvSpPr>
          <p:nvPr>
            <p:ph type="body" idx="4294967295"/>
          </p:nvPr>
        </p:nvSpPr>
        <p:spPr>
          <a:xfrm>
            <a:off x="311700" y="1208225"/>
            <a:ext cx="4069800" cy="3264408"/>
          </a:xfrm>
        </p:spPr>
        <p:txBody>
          <a:bodyPr spcFirstLastPara="1" lIns="91425" tIns="91425" rIns="91425" bIns="91425" anchor="t" anchorCtr="0">
            <a:normAutofit/>
          </a:bodyPr>
          <a:lstStyle/>
          <a:p>
            <a:pPr lvl="0" indent="-336550">
              <a:spcAft>
                <a:spcPts val="600"/>
              </a:spcAft>
              <a:buClr>
                <a:srgbClr val="000000"/>
              </a:buClr>
              <a:buSzPts val="1700"/>
            </a:pPr>
            <a:r>
              <a:rPr lang="en-US" b="0" i="0" u="none" strike="noStrike" cap="none" dirty="0">
                <a:solidFill>
                  <a:schemeClr val="dk1"/>
                </a:solidFill>
              </a:rPr>
              <a:t>We want an exact attention algorithm </a:t>
            </a:r>
          </a:p>
          <a:p>
            <a:pPr lvl="0" indent="-336550">
              <a:spcAft>
                <a:spcPts val="600"/>
              </a:spcAft>
              <a:buClr>
                <a:srgbClr val="000000"/>
              </a:buClr>
              <a:buSzPts val="1700"/>
            </a:pPr>
            <a:r>
              <a:rPr lang="en-US" b="0" i="0" u="none" strike="noStrike" cap="none" dirty="0">
                <a:solidFill>
                  <a:schemeClr val="dk1"/>
                </a:solidFill>
              </a:rPr>
              <a:t>Perform all of the computation in fast but small SRAM</a:t>
            </a:r>
          </a:p>
          <a:p>
            <a:pPr indent="-336550">
              <a:spcAft>
                <a:spcPts val="600"/>
              </a:spcAft>
              <a:buClr>
                <a:srgbClr val="000000"/>
              </a:buClr>
              <a:buSzPts val="1700"/>
            </a:pPr>
            <a:r>
              <a:rPr lang="en-US" b="0" i="0" u="none" strike="noStrike" cap="none" dirty="0">
                <a:solidFill>
                  <a:schemeClr val="dk1"/>
                </a:solidFill>
              </a:rPr>
              <a:t>We want to reduce memory reads and writes where we can</a:t>
            </a:r>
          </a:p>
          <a:p>
            <a:pPr lvl="0" indent="-336550">
              <a:spcAft>
                <a:spcPts val="600"/>
              </a:spcAft>
              <a:buClr>
                <a:srgbClr val="000000"/>
              </a:buClr>
              <a:buSzPts val="1700"/>
            </a:pPr>
            <a:endParaRPr lang="en-US" b="0" i="0" u="none" strike="noStrike" cap="none" dirty="0">
              <a:solidFill>
                <a:schemeClr val="dk1"/>
              </a:solidFill>
            </a:endParaRPr>
          </a:p>
          <a:p>
            <a:pPr lvl="0" indent="-336550">
              <a:spcAft>
                <a:spcPts val="600"/>
              </a:spcAft>
              <a:buClr>
                <a:srgbClr val="000000"/>
              </a:buClr>
              <a:buSzPts val="1700"/>
            </a:pPr>
            <a:endParaRPr lang="en-US" b="0" i="0" u="none" strike="noStrike" cap="none" dirty="0">
              <a:solidFill>
                <a:schemeClr val="dk1"/>
              </a:solidFill>
            </a:endParaRPr>
          </a:p>
          <a:p>
            <a:pPr lvl="0" indent="-336550">
              <a:spcAft>
                <a:spcPts val="600"/>
              </a:spcAft>
              <a:buClr>
                <a:srgbClr val="000000"/>
              </a:buClr>
              <a:buSzPts val="1700"/>
            </a:pPr>
            <a:endParaRPr lang="en-US" b="0" i="0" u="none" strike="noStrike" cap="none" dirty="0">
              <a:solidFill>
                <a:schemeClr val="dk1"/>
              </a:solidFill>
            </a:endParaRPr>
          </a:p>
        </p:txBody>
      </p:sp>
      <p:pic>
        <p:nvPicPr>
          <p:cNvPr id="2" name="Google Shape;293;p46" descr="A diagram of a computer&#10;&#10;AI-generated content may be incorrect.">
            <a:extLst>
              <a:ext uri="{FF2B5EF4-FFF2-40B4-BE49-F238E27FC236}">
                <a16:creationId xmlns:a16="http://schemas.microsoft.com/office/drawing/2014/main" id="{9857FF7D-02B7-0BC1-D4BC-A83E900A869E}"/>
              </a:ext>
            </a:extLst>
          </p:cNvPr>
          <p:cNvPicPr preferRelativeResize="0"/>
          <p:nvPr/>
        </p:nvPicPr>
        <p:blipFill>
          <a:blip r:embed="rId3"/>
          <a:srcRect r="2344" b="-4"/>
          <a:stretch/>
        </p:blipFill>
        <p:spPr>
          <a:xfrm>
            <a:off x="4762500" y="1208225"/>
            <a:ext cx="4069800" cy="3264408"/>
          </a:xfrm>
          <a:prstGeom prst="rect">
            <a:avLst/>
          </a:prstGeom>
          <a:noFill/>
          <a:ln>
            <a:noFill/>
          </a:ln>
        </p:spPr>
      </p:pic>
      <p:sp>
        <p:nvSpPr>
          <p:cNvPr id="4" name="Slide Number Placeholder 3">
            <a:extLst>
              <a:ext uri="{FF2B5EF4-FFF2-40B4-BE49-F238E27FC236}">
                <a16:creationId xmlns:a16="http://schemas.microsoft.com/office/drawing/2014/main" id="{77C82600-5A23-DCDB-69CE-9BC26776CB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4155256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329E2E45-6A8C-D310-C8EE-3D22034A9C41}"/>
            </a:ext>
          </a:extLst>
        </p:cNvPr>
        <p:cNvGrpSpPr/>
        <p:nvPr/>
      </p:nvGrpSpPr>
      <p:grpSpPr>
        <a:xfrm>
          <a:off x="0" y="0"/>
          <a:ext cx="0" cy="0"/>
          <a:chOff x="0" y="0"/>
          <a:chExt cx="0" cy="0"/>
        </a:xfrm>
      </p:grpSpPr>
      <p:sp>
        <p:nvSpPr>
          <p:cNvPr id="89" name="Google Shape;89;p18">
            <a:extLst>
              <a:ext uri="{FF2B5EF4-FFF2-40B4-BE49-F238E27FC236}">
                <a16:creationId xmlns:a16="http://schemas.microsoft.com/office/drawing/2014/main" id="{FE8F2CD1-4197-B565-289A-3C7F232BBB7C}"/>
              </a:ext>
            </a:extLst>
          </p:cNvPr>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lvl="0">
              <a:lnSpc>
                <a:spcPct val="90000"/>
              </a:lnSpc>
              <a:buSzPts val="990"/>
            </a:pPr>
            <a:r>
              <a:rPr lang="en-US" dirty="0"/>
              <a:t>Inspiration: Tiled Matrix Multiplication</a:t>
            </a:r>
          </a:p>
        </p:txBody>
      </p:sp>
      <p:pic>
        <p:nvPicPr>
          <p:cNvPr id="5" name="Picture 4">
            <a:extLst>
              <a:ext uri="{FF2B5EF4-FFF2-40B4-BE49-F238E27FC236}">
                <a16:creationId xmlns:a16="http://schemas.microsoft.com/office/drawing/2014/main" id="{E8AF8F93-D867-2CAB-FFD9-D2BBB06472D1}"/>
              </a:ext>
            </a:extLst>
          </p:cNvPr>
          <p:cNvPicPr>
            <a:picLocks noChangeAspect="1"/>
          </p:cNvPicPr>
          <p:nvPr/>
        </p:nvPicPr>
        <p:blipFill rotWithShape="1">
          <a:blip r:embed="rId3"/>
          <a:srcRect t="9331" b="5107"/>
          <a:stretch/>
        </p:blipFill>
        <p:spPr>
          <a:xfrm>
            <a:off x="1134713" y="1017725"/>
            <a:ext cx="6874574" cy="3820164"/>
          </a:xfrm>
          <a:prstGeom prst="rect">
            <a:avLst/>
          </a:prstGeom>
        </p:spPr>
      </p:pic>
      <p:sp>
        <p:nvSpPr>
          <p:cNvPr id="6" name="Slide Number Placeholder 5">
            <a:extLst>
              <a:ext uri="{FF2B5EF4-FFF2-40B4-BE49-F238E27FC236}">
                <a16:creationId xmlns:a16="http://schemas.microsoft.com/office/drawing/2014/main" id="{72601A76-92E6-723E-08D8-129E904F9F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09702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CAB5090C-CF84-C9C2-58EE-960E728FDE31}"/>
            </a:ext>
          </a:extLst>
        </p:cNvPr>
        <p:cNvGrpSpPr/>
        <p:nvPr/>
      </p:nvGrpSpPr>
      <p:grpSpPr>
        <a:xfrm>
          <a:off x="0" y="0"/>
          <a:ext cx="0" cy="0"/>
          <a:chOff x="0" y="0"/>
          <a:chExt cx="0" cy="0"/>
        </a:xfrm>
      </p:grpSpPr>
      <p:sp>
        <p:nvSpPr>
          <p:cNvPr id="89" name="Google Shape;89;p18">
            <a:extLst>
              <a:ext uri="{FF2B5EF4-FFF2-40B4-BE49-F238E27FC236}">
                <a16:creationId xmlns:a16="http://schemas.microsoft.com/office/drawing/2014/main" id="{45AED0C5-3627-ABF7-EF6B-3162461508F9}"/>
              </a:ext>
            </a:extLst>
          </p:cNvPr>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lvl="0">
              <a:lnSpc>
                <a:spcPct val="90000"/>
              </a:lnSpc>
              <a:buSzPts val="990"/>
            </a:pPr>
            <a:r>
              <a:rPr lang="en-US" dirty="0"/>
              <a:t>Inspiration: Tiled Matrix Multiplication</a:t>
            </a:r>
          </a:p>
        </p:txBody>
      </p:sp>
      <p:pic>
        <p:nvPicPr>
          <p:cNvPr id="7" name="Picture 6">
            <a:extLst>
              <a:ext uri="{FF2B5EF4-FFF2-40B4-BE49-F238E27FC236}">
                <a16:creationId xmlns:a16="http://schemas.microsoft.com/office/drawing/2014/main" id="{6A47BB1A-6256-2772-1020-D4313B83F323}"/>
              </a:ext>
            </a:extLst>
          </p:cNvPr>
          <p:cNvPicPr>
            <a:picLocks noChangeAspect="1"/>
          </p:cNvPicPr>
          <p:nvPr/>
        </p:nvPicPr>
        <p:blipFill>
          <a:blip r:embed="rId3"/>
          <a:srcRect t="8946" b="4979"/>
          <a:stretch/>
        </p:blipFill>
        <p:spPr>
          <a:xfrm>
            <a:off x="1117870" y="1017725"/>
            <a:ext cx="6908260" cy="3861939"/>
          </a:xfrm>
          <a:prstGeom prst="rect">
            <a:avLst/>
          </a:prstGeom>
        </p:spPr>
      </p:pic>
      <p:sp>
        <p:nvSpPr>
          <p:cNvPr id="8" name="Slide Number Placeholder 7">
            <a:extLst>
              <a:ext uri="{FF2B5EF4-FFF2-40B4-BE49-F238E27FC236}">
                <a16:creationId xmlns:a16="http://schemas.microsoft.com/office/drawing/2014/main" id="{0780542D-F860-6005-AD7B-5EEBAA0093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876648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C2404627-201C-B05E-C26A-93CB3B943CCE}"/>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44E77A6F-0868-24F7-9E66-5FFCB8B4425A}"/>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a:solidFill>
                  <a:schemeClr val="tx1"/>
                </a:solidFill>
              </a:rPr>
              <a:t>Side Note: Safe Softmax</a:t>
            </a:r>
          </a:p>
        </p:txBody>
      </p:sp>
      <p:sp>
        <p:nvSpPr>
          <p:cNvPr id="143" name="Google Shape;143;p25">
            <a:extLst>
              <a:ext uri="{FF2B5EF4-FFF2-40B4-BE49-F238E27FC236}">
                <a16:creationId xmlns:a16="http://schemas.microsoft.com/office/drawing/2014/main" id="{F51663E0-6EF4-374E-1CB1-768C920D0246}"/>
              </a:ext>
            </a:extLst>
          </p:cNvPr>
          <p:cNvSpPr txBox="1">
            <a:spLocks noGrp="1"/>
          </p:cNvSpPr>
          <p:nvPr>
            <p:ph type="body" idx="1"/>
          </p:nvPr>
        </p:nvSpPr>
        <p:spPr>
          <a:xfrm>
            <a:off x="311699" y="1152475"/>
            <a:ext cx="4072233" cy="3416400"/>
          </a:xfrm>
          <a:prstGeom prst="rect">
            <a:avLst/>
          </a:prstGeom>
        </p:spPr>
        <p:txBody>
          <a:bodyPr spcFirstLastPara="1" wrap="square" lIns="91425" tIns="91425" rIns="91425" bIns="91425" anchor="t" anchorCtr="0">
            <a:normAutofit/>
          </a:bodyPr>
          <a:lstStyle/>
          <a:p>
            <a:pPr indent="-336550">
              <a:buClr>
                <a:schemeClr val="dk1"/>
              </a:buClr>
              <a:buSzPts val="1700"/>
            </a:pPr>
            <a:r>
              <a:rPr lang="en-US" dirty="0">
                <a:solidFill>
                  <a:schemeClr val="tx1"/>
                </a:solidFill>
              </a:rPr>
              <a:t>Regular Softmax is not numerically stable</a:t>
            </a:r>
          </a:p>
          <a:p>
            <a:pPr indent="-336550">
              <a:buClr>
                <a:schemeClr val="dk1"/>
              </a:buClr>
              <a:buSzPts val="1700"/>
            </a:pPr>
            <a:r>
              <a:rPr lang="en-US" dirty="0">
                <a:solidFill>
                  <a:schemeClr val="tx1"/>
                </a:solidFill>
              </a:rPr>
              <a:t>With half precision, we get overflows when input values &gt; 11</a:t>
            </a:r>
          </a:p>
          <a:p>
            <a:pPr indent="-336550">
              <a:buClr>
                <a:schemeClr val="dk1"/>
              </a:buClr>
              <a:buSzPts val="1700"/>
            </a:pPr>
            <a:r>
              <a:rPr lang="en-US" dirty="0">
                <a:solidFill>
                  <a:schemeClr val="tx1"/>
                </a:solidFill>
              </a:rPr>
              <a:t>Simple Solution: Subtract the row-wise max from each input in the exponential</a:t>
            </a:r>
          </a:p>
          <a:p>
            <a:pPr indent="-336550">
              <a:buClr>
                <a:schemeClr val="dk1"/>
              </a:buClr>
              <a:buSzPts val="1700"/>
            </a:pPr>
            <a:r>
              <a:rPr lang="en-US" dirty="0">
                <a:solidFill>
                  <a:schemeClr val="tx1"/>
                </a:solidFill>
              </a:rPr>
              <a:t>All input values in the exponential are now &lt;= 0</a:t>
            </a:r>
          </a:p>
          <a:p>
            <a:pPr indent="-336550">
              <a:buClr>
                <a:schemeClr val="dk1"/>
              </a:buClr>
              <a:buSzPts val="1700"/>
            </a:pPr>
            <a:endParaRPr lang="en-US" dirty="0">
              <a:solidFill>
                <a:schemeClr val="tx1"/>
              </a:solidFill>
            </a:endParaRPr>
          </a:p>
          <a:p>
            <a:pPr indent="-336550">
              <a:buClr>
                <a:schemeClr val="dk1"/>
              </a:buClr>
              <a:buSzPts val="1700"/>
            </a:pPr>
            <a:endParaRPr lang="en-US" dirty="0">
              <a:solidFill>
                <a:schemeClr val="tx1"/>
              </a:solidFill>
            </a:endParaRPr>
          </a:p>
          <a:p>
            <a:pPr indent="-336550">
              <a:buClr>
                <a:schemeClr val="dk1"/>
              </a:buClr>
              <a:buSzPts val="1700"/>
            </a:pPr>
            <a:endParaRPr lang="en-US" dirty="0">
              <a:solidFill>
                <a:schemeClr val="tx1"/>
              </a:solidFill>
            </a:endParaRPr>
          </a:p>
          <a:p>
            <a:pPr indent="-336550">
              <a:buClr>
                <a:schemeClr val="dk1"/>
              </a:buClr>
              <a:buSzPts val="1700"/>
            </a:pPr>
            <a:endParaRPr lang="en-US" dirty="0">
              <a:solidFill>
                <a:schemeClr val="tx1"/>
              </a:solidFill>
            </a:endParaRPr>
          </a:p>
          <a:p>
            <a:pPr indent="-336550">
              <a:buClr>
                <a:schemeClr val="dk1"/>
              </a:buClr>
              <a:buSzPts val="1700"/>
            </a:pPr>
            <a:endParaRPr lang="en-US" dirty="0">
              <a:solidFill>
                <a:schemeClr val="tx1"/>
              </a:solidFill>
            </a:endParaRPr>
          </a:p>
        </p:txBody>
      </p:sp>
      <p:pic>
        <p:nvPicPr>
          <p:cNvPr id="3" name="Picture 2">
            <a:extLst>
              <a:ext uri="{FF2B5EF4-FFF2-40B4-BE49-F238E27FC236}">
                <a16:creationId xmlns:a16="http://schemas.microsoft.com/office/drawing/2014/main" id="{8F718F17-DBA5-5ED3-6C38-AA636046BD01}"/>
              </a:ext>
            </a:extLst>
          </p:cNvPr>
          <p:cNvPicPr>
            <a:picLocks noChangeAspect="1"/>
          </p:cNvPicPr>
          <p:nvPr/>
        </p:nvPicPr>
        <p:blipFill>
          <a:blip r:embed="rId3"/>
          <a:stretch>
            <a:fillRect/>
          </a:stretch>
        </p:blipFill>
        <p:spPr>
          <a:xfrm>
            <a:off x="4572000" y="1394613"/>
            <a:ext cx="4424058" cy="911112"/>
          </a:xfrm>
          <a:prstGeom prst="rect">
            <a:avLst/>
          </a:prstGeom>
        </p:spPr>
      </p:pic>
      <p:pic>
        <p:nvPicPr>
          <p:cNvPr id="6" name="Picture 5">
            <a:extLst>
              <a:ext uri="{FF2B5EF4-FFF2-40B4-BE49-F238E27FC236}">
                <a16:creationId xmlns:a16="http://schemas.microsoft.com/office/drawing/2014/main" id="{78238E9E-98F9-0051-01A9-64BFC81DDE22}"/>
              </a:ext>
            </a:extLst>
          </p:cNvPr>
          <p:cNvPicPr>
            <a:picLocks noChangeAspect="1"/>
          </p:cNvPicPr>
          <p:nvPr/>
        </p:nvPicPr>
        <p:blipFill>
          <a:blip r:embed="rId4"/>
          <a:stretch>
            <a:fillRect/>
          </a:stretch>
        </p:blipFill>
        <p:spPr>
          <a:xfrm>
            <a:off x="5097296" y="2569049"/>
            <a:ext cx="3302000" cy="1104900"/>
          </a:xfrm>
          <a:prstGeom prst="rect">
            <a:avLst/>
          </a:prstGeom>
        </p:spPr>
      </p:pic>
      <p:sp>
        <p:nvSpPr>
          <p:cNvPr id="7" name="Slide Number Placeholder 6">
            <a:extLst>
              <a:ext uri="{FF2B5EF4-FFF2-40B4-BE49-F238E27FC236}">
                <a16:creationId xmlns:a16="http://schemas.microsoft.com/office/drawing/2014/main" id="{617469D6-C5A1-F9F6-1D5F-31E4C820D8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199776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B9705CB7-8025-E58F-5988-19957A8AE29F}"/>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3DC682C9-8A49-FA51-BFEA-2F2E4A7330C3}"/>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a:solidFill>
                  <a:schemeClr val="tx1"/>
                </a:solidFill>
              </a:rPr>
              <a:t>Softmax is problematic for tiling</a:t>
            </a:r>
          </a:p>
        </p:txBody>
      </p:sp>
      <p:sp>
        <p:nvSpPr>
          <p:cNvPr id="143" name="Google Shape;143;p25">
            <a:extLst>
              <a:ext uri="{FF2B5EF4-FFF2-40B4-BE49-F238E27FC236}">
                <a16:creationId xmlns:a16="http://schemas.microsoft.com/office/drawing/2014/main" id="{C4643CC9-CB8A-CF71-E428-C612606AF39E}"/>
              </a:ext>
            </a:extLst>
          </p:cNvPr>
          <p:cNvSpPr txBox="1">
            <a:spLocks noGrp="1"/>
          </p:cNvSpPr>
          <p:nvPr>
            <p:ph type="body" idx="1"/>
          </p:nvPr>
        </p:nvSpPr>
        <p:spPr>
          <a:xfrm>
            <a:off x="311699" y="1152475"/>
            <a:ext cx="3735007" cy="3416400"/>
          </a:xfrm>
          <a:prstGeom prst="rect">
            <a:avLst/>
          </a:prstGeom>
        </p:spPr>
        <p:txBody>
          <a:bodyPr spcFirstLastPara="1" wrap="square" lIns="91425" tIns="91425" rIns="91425" bIns="91425" anchor="t" anchorCtr="0">
            <a:normAutofit/>
          </a:bodyPr>
          <a:lstStyle/>
          <a:p>
            <a:pPr indent="-336550">
              <a:buClr>
                <a:schemeClr val="dk1"/>
              </a:buClr>
              <a:buSzPts val="1700"/>
            </a:pPr>
            <a:r>
              <a:rPr lang="en-US" dirty="0">
                <a:solidFill>
                  <a:schemeClr val="tx1"/>
                </a:solidFill>
              </a:rPr>
              <a:t>Tiling only gives us access to elements within tile/block</a:t>
            </a:r>
          </a:p>
          <a:p>
            <a:pPr indent="-336550">
              <a:buClr>
                <a:schemeClr val="dk1"/>
              </a:buClr>
              <a:buSzPts val="1700"/>
            </a:pPr>
            <a:r>
              <a:rPr lang="en-US" dirty="0">
                <a:solidFill>
                  <a:schemeClr val="tx1"/>
                </a:solidFill>
              </a:rPr>
              <a:t>Softmax requires a row-wise sum</a:t>
            </a:r>
          </a:p>
          <a:p>
            <a:pPr indent="-336550">
              <a:buClr>
                <a:schemeClr val="dk1"/>
              </a:buClr>
              <a:buSzPts val="1700"/>
            </a:pPr>
            <a:r>
              <a:rPr lang="en-US" dirty="0">
                <a:solidFill>
                  <a:schemeClr val="tx1"/>
                </a:solidFill>
              </a:rPr>
              <a:t>Safe Softmax requires a row-wise max</a:t>
            </a:r>
          </a:p>
        </p:txBody>
      </p:sp>
      <p:pic>
        <p:nvPicPr>
          <p:cNvPr id="4" name="Picture 3">
            <a:extLst>
              <a:ext uri="{FF2B5EF4-FFF2-40B4-BE49-F238E27FC236}">
                <a16:creationId xmlns:a16="http://schemas.microsoft.com/office/drawing/2014/main" id="{9A42F8B2-67AE-46B8-6AE3-DBA692D93B1E}"/>
              </a:ext>
            </a:extLst>
          </p:cNvPr>
          <p:cNvPicPr>
            <a:picLocks noChangeAspect="1"/>
          </p:cNvPicPr>
          <p:nvPr/>
        </p:nvPicPr>
        <p:blipFill>
          <a:blip r:embed="rId3"/>
          <a:stretch>
            <a:fillRect/>
          </a:stretch>
        </p:blipFill>
        <p:spPr>
          <a:xfrm>
            <a:off x="4572000" y="1394613"/>
            <a:ext cx="4424058" cy="911112"/>
          </a:xfrm>
          <a:prstGeom prst="rect">
            <a:avLst/>
          </a:prstGeom>
        </p:spPr>
      </p:pic>
      <p:pic>
        <p:nvPicPr>
          <p:cNvPr id="6" name="Picture 5">
            <a:extLst>
              <a:ext uri="{FF2B5EF4-FFF2-40B4-BE49-F238E27FC236}">
                <a16:creationId xmlns:a16="http://schemas.microsoft.com/office/drawing/2014/main" id="{4180AC0E-6827-8EF9-3827-8DC25AAD5DBD}"/>
              </a:ext>
            </a:extLst>
          </p:cNvPr>
          <p:cNvPicPr>
            <a:picLocks noChangeAspect="1"/>
          </p:cNvPicPr>
          <p:nvPr/>
        </p:nvPicPr>
        <p:blipFill rotWithShape="1">
          <a:blip r:embed="rId4"/>
          <a:srcRect t="8531" b="4927"/>
          <a:stretch/>
        </p:blipFill>
        <p:spPr>
          <a:xfrm>
            <a:off x="4046706" y="1017725"/>
            <a:ext cx="4949757" cy="2782111"/>
          </a:xfrm>
          <a:prstGeom prst="rect">
            <a:avLst/>
          </a:prstGeom>
        </p:spPr>
      </p:pic>
      <p:sp>
        <p:nvSpPr>
          <p:cNvPr id="7" name="Slide Number Placeholder 6">
            <a:extLst>
              <a:ext uri="{FF2B5EF4-FFF2-40B4-BE49-F238E27FC236}">
                <a16:creationId xmlns:a16="http://schemas.microsoft.com/office/drawing/2014/main" id="{2DB10048-8412-AAC0-CD03-3E0AA7E82F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782079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6CEF192F-7EE3-8CB0-D84F-AADDE7C1A267}"/>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B8CBCA24-5A5A-73A0-C19B-DB7384E58D8B}"/>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a:solidFill>
                  <a:schemeClr val="tx1"/>
                </a:solidFill>
              </a:rPr>
              <a:t>Solution: Online Softmax</a:t>
            </a:r>
          </a:p>
        </p:txBody>
      </p:sp>
      <p:sp>
        <p:nvSpPr>
          <p:cNvPr id="143" name="Google Shape;143;p25">
            <a:extLst>
              <a:ext uri="{FF2B5EF4-FFF2-40B4-BE49-F238E27FC236}">
                <a16:creationId xmlns:a16="http://schemas.microsoft.com/office/drawing/2014/main" id="{B05E844B-21AD-40C8-2D88-2D3D4CF25B62}"/>
              </a:ext>
            </a:extLst>
          </p:cNvPr>
          <p:cNvSpPr txBox="1">
            <a:spLocks noGrp="1"/>
          </p:cNvSpPr>
          <p:nvPr>
            <p:ph type="body" idx="1"/>
          </p:nvPr>
        </p:nvSpPr>
        <p:spPr>
          <a:xfrm>
            <a:off x="311699" y="1152475"/>
            <a:ext cx="3735007" cy="3416400"/>
          </a:xfrm>
          <a:prstGeom prst="rect">
            <a:avLst/>
          </a:prstGeom>
        </p:spPr>
        <p:txBody>
          <a:bodyPr spcFirstLastPara="1" wrap="square" lIns="91425" tIns="91425" rIns="91425" bIns="91425" anchor="t" anchorCtr="0">
            <a:normAutofit/>
          </a:bodyPr>
          <a:lstStyle/>
          <a:p>
            <a:pPr indent="-336550">
              <a:buClr>
                <a:schemeClr val="dk1"/>
              </a:buClr>
              <a:buSzPts val="1700"/>
            </a:pPr>
            <a:r>
              <a:rPr lang="en-US" dirty="0">
                <a:solidFill>
                  <a:schemeClr val="tx1"/>
                </a:solidFill>
              </a:rPr>
              <a:t>We can remove d’s dependency for the row-wise max</a:t>
            </a:r>
          </a:p>
          <a:p>
            <a:pPr indent="-336550">
              <a:buClr>
                <a:schemeClr val="dk1"/>
              </a:buClr>
              <a:buSzPts val="1700"/>
            </a:pPr>
            <a:r>
              <a:rPr lang="en-US" dirty="0">
                <a:solidFill>
                  <a:schemeClr val="tx1"/>
                </a:solidFill>
              </a:rPr>
              <a:t>Key Idea: When we find a new max in x, we correct the running sum by multiplying by e^{</a:t>
            </a:r>
            <a:r>
              <a:rPr lang="en-US" dirty="0" err="1">
                <a:solidFill>
                  <a:schemeClr val="tx1"/>
                </a:solidFill>
              </a:rPr>
              <a:t>old_max</a:t>
            </a:r>
            <a:r>
              <a:rPr lang="en-US" dirty="0">
                <a:solidFill>
                  <a:schemeClr val="tx1"/>
                </a:solidFill>
              </a:rPr>
              <a:t> - </a:t>
            </a:r>
            <a:r>
              <a:rPr lang="en-US" dirty="0" err="1">
                <a:solidFill>
                  <a:schemeClr val="tx1"/>
                </a:solidFill>
              </a:rPr>
              <a:t>new_max</a:t>
            </a:r>
            <a:r>
              <a:rPr lang="en-US" dirty="0">
                <a:solidFill>
                  <a:schemeClr val="tx1"/>
                </a:solidFill>
              </a:rPr>
              <a:t>} </a:t>
            </a:r>
          </a:p>
          <a:p>
            <a:pPr indent="-336550">
              <a:buClr>
                <a:schemeClr val="dk1"/>
              </a:buClr>
              <a:buSzPts val="1700"/>
            </a:pPr>
            <a:r>
              <a:rPr lang="en-US" dirty="0">
                <a:solidFill>
                  <a:schemeClr val="tx1"/>
                </a:solidFill>
              </a:rPr>
              <a:t>This way, we fuse the first two loops into one</a:t>
            </a:r>
          </a:p>
          <a:p>
            <a:pPr indent="-336550">
              <a:buClr>
                <a:schemeClr val="dk1"/>
              </a:buClr>
              <a:buSzPts val="1700"/>
            </a:pPr>
            <a:endParaRPr lang="en-US" dirty="0">
              <a:solidFill>
                <a:schemeClr val="tx1"/>
              </a:solidFill>
            </a:endParaRPr>
          </a:p>
          <a:p>
            <a:pPr indent="-336550">
              <a:buClr>
                <a:schemeClr val="dk1"/>
              </a:buClr>
              <a:buSzPts val="1700"/>
            </a:pPr>
            <a:endParaRPr lang="en-US" dirty="0">
              <a:solidFill>
                <a:schemeClr val="tx1"/>
              </a:solidFill>
            </a:endParaRPr>
          </a:p>
        </p:txBody>
      </p:sp>
      <p:pic>
        <p:nvPicPr>
          <p:cNvPr id="2" name="Picture 1">
            <a:extLst>
              <a:ext uri="{FF2B5EF4-FFF2-40B4-BE49-F238E27FC236}">
                <a16:creationId xmlns:a16="http://schemas.microsoft.com/office/drawing/2014/main" id="{ECFB7ED0-AC92-7B2B-F64A-8423A722FDD7}"/>
              </a:ext>
            </a:extLst>
          </p:cNvPr>
          <p:cNvPicPr>
            <a:picLocks noChangeAspect="1"/>
          </p:cNvPicPr>
          <p:nvPr/>
        </p:nvPicPr>
        <p:blipFill>
          <a:blip r:embed="rId3"/>
          <a:srcRect t="8552" b="5349"/>
          <a:stretch/>
        </p:blipFill>
        <p:spPr>
          <a:xfrm>
            <a:off x="4046706" y="1152475"/>
            <a:ext cx="4411494" cy="2652695"/>
          </a:xfrm>
          <a:prstGeom prst="rect">
            <a:avLst/>
          </a:prstGeom>
        </p:spPr>
      </p:pic>
      <p:sp>
        <p:nvSpPr>
          <p:cNvPr id="3" name="Slide Number Placeholder 2">
            <a:extLst>
              <a:ext uri="{FF2B5EF4-FFF2-40B4-BE49-F238E27FC236}">
                <a16:creationId xmlns:a16="http://schemas.microsoft.com/office/drawing/2014/main" id="{38E52CAA-DEDD-0CF1-B76D-B92ACC7FE6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44553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E80F9C16-4E25-AE57-ACD2-8D23AAF551AD}"/>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DE55F0D2-8BBB-23B9-20EA-900605789769}"/>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a:solidFill>
                  <a:schemeClr val="tx1"/>
                </a:solidFill>
              </a:rPr>
              <a:t>Solution: Online Softmax</a:t>
            </a:r>
          </a:p>
        </p:txBody>
      </p:sp>
      <p:sp>
        <p:nvSpPr>
          <p:cNvPr id="143" name="Google Shape;143;p25">
            <a:extLst>
              <a:ext uri="{FF2B5EF4-FFF2-40B4-BE49-F238E27FC236}">
                <a16:creationId xmlns:a16="http://schemas.microsoft.com/office/drawing/2014/main" id="{263D3C6F-2C51-1587-609D-3F3698D65B10}"/>
              </a:ext>
            </a:extLst>
          </p:cNvPr>
          <p:cNvSpPr txBox="1">
            <a:spLocks noGrp="1"/>
          </p:cNvSpPr>
          <p:nvPr>
            <p:ph type="body" idx="1"/>
          </p:nvPr>
        </p:nvSpPr>
        <p:spPr>
          <a:xfrm>
            <a:off x="311699" y="1152475"/>
            <a:ext cx="3735007" cy="3416400"/>
          </a:xfrm>
          <a:prstGeom prst="rect">
            <a:avLst/>
          </a:prstGeom>
        </p:spPr>
        <p:txBody>
          <a:bodyPr spcFirstLastPara="1" wrap="square" lIns="91425" tIns="91425" rIns="91425" bIns="91425" anchor="t" anchorCtr="0">
            <a:normAutofit/>
          </a:bodyPr>
          <a:lstStyle/>
          <a:p>
            <a:pPr indent="-336550">
              <a:buClr>
                <a:schemeClr val="dk1"/>
              </a:buClr>
              <a:buSzPts val="1700"/>
            </a:pPr>
            <a:r>
              <a:rPr lang="en-US" dirty="0">
                <a:solidFill>
                  <a:schemeClr val="tx1"/>
                </a:solidFill>
              </a:rPr>
              <a:t>We can remove d’s dependency for the row-wise max</a:t>
            </a:r>
          </a:p>
          <a:p>
            <a:pPr indent="-336550">
              <a:buClr>
                <a:schemeClr val="dk1"/>
              </a:buClr>
              <a:buSzPts val="1700"/>
            </a:pPr>
            <a:r>
              <a:rPr lang="en-US" dirty="0">
                <a:solidFill>
                  <a:schemeClr val="tx1"/>
                </a:solidFill>
              </a:rPr>
              <a:t>Key Idea: When we find a new max in x, we correct the running sum by multiplying by e^{</a:t>
            </a:r>
            <a:r>
              <a:rPr lang="en-US" dirty="0" err="1">
                <a:solidFill>
                  <a:schemeClr val="tx1"/>
                </a:solidFill>
              </a:rPr>
              <a:t>old_max</a:t>
            </a:r>
            <a:r>
              <a:rPr lang="en-US" dirty="0">
                <a:solidFill>
                  <a:schemeClr val="tx1"/>
                </a:solidFill>
              </a:rPr>
              <a:t> - </a:t>
            </a:r>
            <a:r>
              <a:rPr lang="en-US" dirty="0" err="1">
                <a:solidFill>
                  <a:schemeClr val="tx1"/>
                </a:solidFill>
              </a:rPr>
              <a:t>new_max</a:t>
            </a:r>
            <a:r>
              <a:rPr lang="en-US" dirty="0">
                <a:solidFill>
                  <a:schemeClr val="tx1"/>
                </a:solidFill>
              </a:rPr>
              <a:t>} </a:t>
            </a:r>
          </a:p>
          <a:p>
            <a:pPr indent="-336550">
              <a:buClr>
                <a:schemeClr val="dk1"/>
              </a:buClr>
              <a:buSzPts val="1700"/>
            </a:pPr>
            <a:r>
              <a:rPr lang="en-US" dirty="0">
                <a:solidFill>
                  <a:schemeClr val="tx1"/>
                </a:solidFill>
              </a:rPr>
              <a:t>This way, we fuse the first two loops into one</a:t>
            </a:r>
          </a:p>
        </p:txBody>
      </p:sp>
      <p:pic>
        <p:nvPicPr>
          <p:cNvPr id="5" name="Picture 4">
            <a:extLst>
              <a:ext uri="{FF2B5EF4-FFF2-40B4-BE49-F238E27FC236}">
                <a16:creationId xmlns:a16="http://schemas.microsoft.com/office/drawing/2014/main" id="{B72DA55A-BD52-6B18-687A-34C97FA29F21}"/>
              </a:ext>
            </a:extLst>
          </p:cNvPr>
          <p:cNvPicPr>
            <a:picLocks noChangeAspect="1"/>
          </p:cNvPicPr>
          <p:nvPr/>
        </p:nvPicPr>
        <p:blipFill>
          <a:blip r:embed="rId3"/>
          <a:srcRect t="8817" b="4980"/>
          <a:stretch/>
        </p:blipFill>
        <p:spPr>
          <a:xfrm>
            <a:off x="4046706" y="1152475"/>
            <a:ext cx="4438083" cy="2652879"/>
          </a:xfrm>
          <a:prstGeom prst="rect">
            <a:avLst/>
          </a:prstGeom>
        </p:spPr>
      </p:pic>
      <p:sp>
        <p:nvSpPr>
          <p:cNvPr id="6" name="Slide Number Placeholder 5">
            <a:extLst>
              <a:ext uri="{FF2B5EF4-FFF2-40B4-BE49-F238E27FC236}">
                <a16:creationId xmlns:a16="http://schemas.microsoft.com/office/drawing/2014/main" id="{ACE85305-B337-C67D-8B26-D1096EE5A7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653000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B0184652-74C7-EE55-4B9C-3B797E1E3BCE}"/>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3F19A016-5520-2C7D-3577-BCE05B625487}"/>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a:solidFill>
                  <a:schemeClr val="tx1"/>
                </a:solidFill>
              </a:rPr>
              <a:t>Solution: Online Softmax</a:t>
            </a:r>
          </a:p>
        </p:txBody>
      </p:sp>
      <p:sp>
        <p:nvSpPr>
          <p:cNvPr id="143" name="Google Shape;143;p25">
            <a:extLst>
              <a:ext uri="{FF2B5EF4-FFF2-40B4-BE49-F238E27FC236}">
                <a16:creationId xmlns:a16="http://schemas.microsoft.com/office/drawing/2014/main" id="{D8CE2F30-46D8-36B6-BD20-2E05A93DF6C9}"/>
              </a:ext>
            </a:extLst>
          </p:cNvPr>
          <p:cNvSpPr txBox="1">
            <a:spLocks noGrp="1"/>
          </p:cNvSpPr>
          <p:nvPr>
            <p:ph type="body" idx="1"/>
          </p:nvPr>
        </p:nvSpPr>
        <p:spPr>
          <a:xfrm>
            <a:off x="311699" y="1152475"/>
            <a:ext cx="3735007" cy="3416400"/>
          </a:xfrm>
          <a:prstGeom prst="rect">
            <a:avLst/>
          </a:prstGeom>
        </p:spPr>
        <p:txBody>
          <a:bodyPr spcFirstLastPara="1" wrap="square" lIns="91425" tIns="91425" rIns="91425" bIns="91425" anchor="t" anchorCtr="0">
            <a:normAutofit/>
          </a:bodyPr>
          <a:lstStyle/>
          <a:p>
            <a:pPr indent="-336550">
              <a:buClr>
                <a:schemeClr val="dk1"/>
              </a:buClr>
              <a:buSzPts val="1700"/>
            </a:pPr>
            <a:r>
              <a:rPr lang="en-US" dirty="0">
                <a:solidFill>
                  <a:schemeClr val="tx1"/>
                </a:solidFill>
              </a:rPr>
              <a:t>We can remove d’s dependency for the row-wise max</a:t>
            </a:r>
          </a:p>
          <a:p>
            <a:pPr indent="-336550">
              <a:buClr>
                <a:schemeClr val="dk1"/>
              </a:buClr>
              <a:buSzPts val="1700"/>
            </a:pPr>
            <a:r>
              <a:rPr lang="en-US" dirty="0">
                <a:solidFill>
                  <a:schemeClr val="tx1"/>
                </a:solidFill>
              </a:rPr>
              <a:t>Key Idea: When we find a new max in x, we correct the running sum by multiplying by e^{</a:t>
            </a:r>
            <a:r>
              <a:rPr lang="en-US" dirty="0" err="1">
                <a:solidFill>
                  <a:schemeClr val="tx1"/>
                </a:solidFill>
              </a:rPr>
              <a:t>old_max</a:t>
            </a:r>
            <a:r>
              <a:rPr lang="en-US" dirty="0">
                <a:solidFill>
                  <a:schemeClr val="tx1"/>
                </a:solidFill>
              </a:rPr>
              <a:t> - </a:t>
            </a:r>
            <a:r>
              <a:rPr lang="en-US" dirty="0" err="1">
                <a:solidFill>
                  <a:schemeClr val="tx1"/>
                </a:solidFill>
              </a:rPr>
              <a:t>new_max</a:t>
            </a:r>
            <a:r>
              <a:rPr lang="en-US" dirty="0">
                <a:solidFill>
                  <a:schemeClr val="tx1"/>
                </a:solidFill>
              </a:rPr>
              <a:t>} </a:t>
            </a:r>
          </a:p>
          <a:p>
            <a:pPr indent="-336550">
              <a:buClr>
                <a:schemeClr val="dk1"/>
              </a:buClr>
              <a:buSzPts val="1700"/>
            </a:pPr>
            <a:r>
              <a:rPr lang="en-US" dirty="0">
                <a:solidFill>
                  <a:schemeClr val="tx1"/>
                </a:solidFill>
              </a:rPr>
              <a:t>This way, we fuse the first two loops into one</a:t>
            </a:r>
          </a:p>
        </p:txBody>
      </p:sp>
      <p:pic>
        <p:nvPicPr>
          <p:cNvPr id="3" name="Picture 2">
            <a:extLst>
              <a:ext uri="{FF2B5EF4-FFF2-40B4-BE49-F238E27FC236}">
                <a16:creationId xmlns:a16="http://schemas.microsoft.com/office/drawing/2014/main" id="{6F0D361B-C8FF-F32D-365D-20F8CC928A7A}"/>
              </a:ext>
            </a:extLst>
          </p:cNvPr>
          <p:cNvPicPr>
            <a:picLocks noChangeAspect="1"/>
          </p:cNvPicPr>
          <p:nvPr/>
        </p:nvPicPr>
        <p:blipFill>
          <a:blip r:embed="rId3"/>
          <a:srcRect t="8966" b="5444"/>
          <a:stretch/>
        </p:blipFill>
        <p:spPr>
          <a:xfrm>
            <a:off x="4046706" y="1152476"/>
            <a:ext cx="4438083" cy="2652880"/>
          </a:xfrm>
          <a:prstGeom prst="rect">
            <a:avLst/>
          </a:prstGeom>
        </p:spPr>
      </p:pic>
      <p:sp>
        <p:nvSpPr>
          <p:cNvPr id="4" name="Slide Number Placeholder 3">
            <a:extLst>
              <a:ext uri="{FF2B5EF4-FFF2-40B4-BE49-F238E27FC236}">
                <a16:creationId xmlns:a16="http://schemas.microsoft.com/office/drawing/2014/main" id="{BA48267E-ADAF-21AB-336A-4C8519DDE9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508921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3B3F26CA-D7B5-0F5E-9529-D4D6DCD41598}"/>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59158AF1-FFAA-AAD2-E9D1-4A5AA196D57B}"/>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a:solidFill>
                  <a:schemeClr val="tx1"/>
                </a:solidFill>
              </a:rPr>
              <a:t>Solution: Online Softmax</a:t>
            </a:r>
          </a:p>
        </p:txBody>
      </p:sp>
      <p:sp>
        <p:nvSpPr>
          <p:cNvPr id="143" name="Google Shape;143;p25">
            <a:extLst>
              <a:ext uri="{FF2B5EF4-FFF2-40B4-BE49-F238E27FC236}">
                <a16:creationId xmlns:a16="http://schemas.microsoft.com/office/drawing/2014/main" id="{1C681390-7D5C-D699-F9AB-6ED6AD68621F}"/>
              </a:ext>
            </a:extLst>
          </p:cNvPr>
          <p:cNvSpPr txBox="1">
            <a:spLocks noGrp="1"/>
          </p:cNvSpPr>
          <p:nvPr>
            <p:ph type="body" idx="1"/>
          </p:nvPr>
        </p:nvSpPr>
        <p:spPr>
          <a:xfrm>
            <a:off x="311699" y="1152475"/>
            <a:ext cx="3735007" cy="3416400"/>
          </a:xfrm>
          <a:prstGeom prst="rect">
            <a:avLst/>
          </a:prstGeom>
        </p:spPr>
        <p:txBody>
          <a:bodyPr spcFirstLastPara="1" wrap="square" lIns="91425" tIns="91425" rIns="91425" bIns="91425" anchor="t" anchorCtr="0">
            <a:normAutofit/>
          </a:bodyPr>
          <a:lstStyle/>
          <a:p>
            <a:pPr indent="-336550">
              <a:buClr>
                <a:schemeClr val="dk1"/>
              </a:buClr>
              <a:buSzPts val="1700"/>
            </a:pPr>
            <a:r>
              <a:rPr lang="en-US" dirty="0">
                <a:solidFill>
                  <a:schemeClr val="tx1"/>
                </a:solidFill>
              </a:rPr>
              <a:t>We can remove d’s dependency for the row-wise max</a:t>
            </a:r>
          </a:p>
          <a:p>
            <a:pPr indent="-336550">
              <a:buClr>
                <a:schemeClr val="dk1"/>
              </a:buClr>
              <a:buSzPts val="1700"/>
            </a:pPr>
            <a:r>
              <a:rPr lang="en-US" dirty="0">
                <a:solidFill>
                  <a:schemeClr val="tx1"/>
                </a:solidFill>
              </a:rPr>
              <a:t>Key Idea: When we find a new max in x, we correct the running sum by multiplying by e^{</a:t>
            </a:r>
            <a:r>
              <a:rPr lang="en-US" dirty="0" err="1">
                <a:solidFill>
                  <a:schemeClr val="tx1"/>
                </a:solidFill>
              </a:rPr>
              <a:t>old_max</a:t>
            </a:r>
            <a:r>
              <a:rPr lang="en-US" dirty="0">
                <a:solidFill>
                  <a:schemeClr val="tx1"/>
                </a:solidFill>
              </a:rPr>
              <a:t> - </a:t>
            </a:r>
            <a:r>
              <a:rPr lang="en-US" dirty="0" err="1">
                <a:solidFill>
                  <a:schemeClr val="tx1"/>
                </a:solidFill>
              </a:rPr>
              <a:t>new_max</a:t>
            </a:r>
            <a:r>
              <a:rPr lang="en-US" dirty="0">
                <a:solidFill>
                  <a:schemeClr val="tx1"/>
                </a:solidFill>
              </a:rPr>
              <a:t>} </a:t>
            </a:r>
          </a:p>
          <a:p>
            <a:pPr indent="-336550">
              <a:buClr>
                <a:schemeClr val="dk1"/>
              </a:buClr>
              <a:buSzPts val="1700"/>
            </a:pPr>
            <a:r>
              <a:rPr lang="en-US" dirty="0">
                <a:solidFill>
                  <a:schemeClr val="tx1"/>
                </a:solidFill>
              </a:rPr>
              <a:t>This way, we fuse the first two loops into one</a:t>
            </a:r>
          </a:p>
        </p:txBody>
      </p:sp>
      <p:pic>
        <p:nvPicPr>
          <p:cNvPr id="2" name="Picture 1">
            <a:extLst>
              <a:ext uri="{FF2B5EF4-FFF2-40B4-BE49-F238E27FC236}">
                <a16:creationId xmlns:a16="http://schemas.microsoft.com/office/drawing/2014/main" id="{769E5BC5-713E-C2CC-3289-292284714663}"/>
              </a:ext>
            </a:extLst>
          </p:cNvPr>
          <p:cNvPicPr>
            <a:picLocks noChangeAspect="1"/>
          </p:cNvPicPr>
          <p:nvPr/>
        </p:nvPicPr>
        <p:blipFill>
          <a:blip r:embed="rId3"/>
          <a:srcRect t="8946" b="4979"/>
          <a:stretch/>
        </p:blipFill>
        <p:spPr>
          <a:xfrm>
            <a:off x="4042631" y="1152474"/>
            <a:ext cx="4438083" cy="2652880"/>
          </a:xfrm>
          <a:prstGeom prst="rect">
            <a:avLst/>
          </a:prstGeom>
        </p:spPr>
      </p:pic>
      <p:sp>
        <p:nvSpPr>
          <p:cNvPr id="5" name="Slide Number Placeholder 4">
            <a:extLst>
              <a:ext uri="{FF2B5EF4-FFF2-40B4-BE49-F238E27FC236}">
                <a16:creationId xmlns:a16="http://schemas.microsoft.com/office/drawing/2014/main" id="{355E7DD8-2CA2-4877-0546-975FAAFE3B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4166077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F0BA880A-0FA8-8018-AA87-493335357371}"/>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0C694BD3-6A67-E08B-5D52-DBDD78F7618B}"/>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a:solidFill>
                  <a:schemeClr val="tx1"/>
                </a:solidFill>
              </a:rPr>
              <a:t>Solution: Online Softmax</a:t>
            </a:r>
          </a:p>
        </p:txBody>
      </p:sp>
      <p:sp>
        <p:nvSpPr>
          <p:cNvPr id="143" name="Google Shape;143;p25">
            <a:extLst>
              <a:ext uri="{FF2B5EF4-FFF2-40B4-BE49-F238E27FC236}">
                <a16:creationId xmlns:a16="http://schemas.microsoft.com/office/drawing/2014/main" id="{DCBA79B6-15BF-A953-73E7-10FFA41E992E}"/>
              </a:ext>
            </a:extLst>
          </p:cNvPr>
          <p:cNvSpPr txBox="1">
            <a:spLocks noGrp="1"/>
          </p:cNvSpPr>
          <p:nvPr>
            <p:ph type="body" idx="1"/>
          </p:nvPr>
        </p:nvSpPr>
        <p:spPr>
          <a:xfrm>
            <a:off x="311699" y="1152475"/>
            <a:ext cx="3735007" cy="3416400"/>
          </a:xfrm>
          <a:prstGeom prst="rect">
            <a:avLst/>
          </a:prstGeom>
        </p:spPr>
        <p:txBody>
          <a:bodyPr spcFirstLastPara="1" wrap="square" lIns="91425" tIns="91425" rIns="91425" bIns="91425" anchor="t" anchorCtr="0">
            <a:normAutofit/>
          </a:bodyPr>
          <a:lstStyle/>
          <a:p>
            <a:pPr indent="-336550">
              <a:buClr>
                <a:schemeClr val="dk1"/>
              </a:buClr>
              <a:buSzPts val="1700"/>
            </a:pPr>
            <a:r>
              <a:rPr lang="en-US" dirty="0">
                <a:solidFill>
                  <a:schemeClr val="tx1"/>
                </a:solidFill>
              </a:rPr>
              <a:t>We can remove d’s dependency for the row-wise max</a:t>
            </a:r>
          </a:p>
          <a:p>
            <a:pPr indent="-336550">
              <a:buClr>
                <a:schemeClr val="dk1"/>
              </a:buClr>
              <a:buSzPts val="1700"/>
            </a:pPr>
            <a:r>
              <a:rPr lang="en-US" dirty="0">
                <a:solidFill>
                  <a:schemeClr val="tx1"/>
                </a:solidFill>
              </a:rPr>
              <a:t>Key Idea: When we find a new max in x, we correct the running sum by multiplying by e^{</a:t>
            </a:r>
            <a:r>
              <a:rPr lang="en-US" dirty="0" err="1">
                <a:solidFill>
                  <a:schemeClr val="tx1"/>
                </a:solidFill>
              </a:rPr>
              <a:t>old_max</a:t>
            </a:r>
            <a:r>
              <a:rPr lang="en-US" dirty="0">
                <a:solidFill>
                  <a:schemeClr val="tx1"/>
                </a:solidFill>
              </a:rPr>
              <a:t> - </a:t>
            </a:r>
            <a:r>
              <a:rPr lang="en-US" dirty="0" err="1">
                <a:solidFill>
                  <a:schemeClr val="tx1"/>
                </a:solidFill>
              </a:rPr>
              <a:t>new_max</a:t>
            </a:r>
            <a:r>
              <a:rPr lang="en-US" dirty="0">
                <a:solidFill>
                  <a:schemeClr val="tx1"/>
                </a:solidFill>
              </a:rPr>
              <a:t>} </a:t>
            </a:r>
          </a:p>
          <a:p>
            <a:pPr indent="-336550">
              <a:buClr>
                <a:schemeClr val="dk1"/>
              </a:buClr>
              <a:buSzPts val="1700"/>
            </a:pPr>
            <a:r>
              <a:rPr lang="en-US" dirty="0">
                <a:solidFill>
                  <a:schemeClr val="tx1"/>
                </a:solidFill>
              </a:rPr>
              <a:t>This way, we fuse the first two loops into one</a:t>
            </a:r>
          </a:p>
        </p:txBody>
      </p:sp>
      <p:pic>
        <p:nvPicPr>
          <p:cNvPr id="4" name="Picture 3">
            <a:extLst>
              <a:ext uri="{FF2B5EF4-FFF2-40B4-BE49-F238E27FC236}">
                <a16:creationId xmlns:a16="http://schemas.microsoft.com/office/drawing/2014/main" id="{3B02099E-4672-9C3F-FC9F-FD4D7A39902C}"/>
              </a:ext>
            </a:extLst>
          </p:cNvPr>
          <p:cNvPicPr>
            <a:picLocks noChangeAspect="1"/>
          </p:cNvPicPr>
          <p:nvPr/>
        </p:nvPicPr>
        <p:blipFill>
          <a:blip r:embed="rId3"/>
          <a:srcRect t="8946" b="5237"/>
          <a:stretch/>
        </p:blipFill>
        <p:spPr>
          <a:xfrm>
            <a:off x="4046871" y="1182888"/>
            <a:ext cx="4433843" cy="2622465"/>
          </a:xfrm>
          <a:prstGeom prst="rect">
            <a:avLst/>
          </a:prstGeom>
        </p:spPr>
      </p:pic>
      <p:sp>
        <p:nvSpPr>
          <p:cNvPr id="3" name="Slide Number Placeholder 2">
            <a:extLst>
              <a:ext uri="{FF2B5EF4-FFF2-40B4-BE49-F238E27FC236}">
                <a16:creationId xmlns:a16="http://schemas.microsoft.com/office/drawing/2014/main" id="{6E50B235-C7B5-7AB8-BB82-A43BF3022B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26552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65C568BC-200E-902E-1C5F-252FEE69BE90}"/>
            </a:ext>
          </a:extLst>
        </p:cNvPr>
        <p:cNvGrpSpPr/>
        <p:nvPr/>
      </p:nvGrpSpPr>
      <p:grpSpPr>
        <a:xfrm>
          <a:off x="0" y="0"/>
          <a:ext cx="0" cy="0"/>
          <a:chOff x="0" y="0"/>
          <a:chExt cx="0" cy="0"/>
        </a:xfrm>
      </p:grpSpPr>
      <p:sp>
        <p:nvSpPr>
          <p:cNvPr id="89" name="Google Shape;89;p18">
            <a:extLst>
              <a:ext uri="{FF2B5EF4-FFF2-40B4-BE49-F238E27FC236}">
                <a16:creationId xmlns:a16="http://schemas.microsoft.com/office/drawing/2014/main" id="{A8540AE7-E596-465C-70C0-EDFE1AAB83B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dirty="0"/>
              <a:t>Prior to Transformers</a:t>
            </a:r>
            <a:endParaRPr sz="2320" dirty="0"/>
          </a:p>
        </p:txBody>
      </p:sp>
      <p:sp>
        <p:nvSpPr>
          <p:cNvPr id="90" name="Google Shape;90;p18">
            <a:extLst>
              <a:ext uri="{FF2B5EF4-FFF2-40B4-BE49-F238E27FC236}">
                <a16:creationId xmlns:a16="http://schemas.microsoft.com/office/drawing/2014/main" id="{61256CE4-4208-429E-FCFD-8D78FA23B9C7}"/>
              </a:ext>
            </a:extLst>
          </p:cNvPr>
          <p:cNvSpPr txBox="1">
            <a:spLocks noGrp="1"/>
          </p:cNvSpPr>
          <p:nvPr>
            <p:ph type="body" idx="1"/>
          </p:nvPr>
        </p:nvSpPr>
        <p:spPr>
          <a:xfrm>
            <a:off x="311700" y="1152475"/>
            <a:ext cx="5158797" cy="34164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1700" dirty="0">
                <a:solidFill>
                  <a:schemeClr val="dk1"/>
                </a:solidFill>
              </a:rPr>
              <a:t>The de facto strategy in NLP was to encode sentences with an RNN </a:t>
            </a:r>
          </a:p>
          <a:p>
            <a:pPr marL="120650" lvl="0" indent="0">
              <a:buClr>
                <a:schemeClr val="dk1"/>
              </a:buClr>
              <a:buSzPts val="1700"/>
              <a:buNone/>
            </a:pPr>
            <a:endParaRPr lang="en-US" sz="1700" dirty="0">
              <a:solidFill>
                <a:schemeClr val="dk1"/>
              </a:solidFill>
            </a:endParaRPr>
          </a:p>
          <a:p>
            <a:pPr lvl="0" indent="-336550">
              <a:buClr>
                <a:schemeClr val="dk1"/>
              </a:buClr>
              <a:buSzPts val="1700"/>
            </a:pPr>
            <a:r>
              <a:rPr lang="en-US" sz="1700" dirty="0">
                <a:solidFill>
                  <a:schemeClr val="dk1"/>
                </a:solidFill>
              </a:rPr>
              <a:t>Define your output (parse, sentence, summary) as a sequence, and use an RNN to generate it.</a:t>
            </a:r>
          </a:p>
          <a:p>
            <a:pPr lvl="0" indent="-336550">
              <a:buClr>
                <a:schemeClr val="dk1"/>
              </a:buClr>
              <a:buSzPts val="1700"/>
            </a:pPr>
            <a:endParaRPr lang="en-US" sz="1700" dirty="0">
              <a:solidFill>
                <a:schemeClr val="dk1"/>
              </a:solidFill>
            </a:endParaRPr>
          </a:p>
          <a:p>
            <a:pPr marL="120650" lvl="0" indent="0">
              <a:buClr>
                <a:schemeClr val="dk1"/>
              </a:buClr>
              <a:buSzPts val="1700"/>
              <a:buNone/>
            </a:pPr>
            <a:endParaRPr lang="en-US" sz="1700" dirty="0">
              <a:solidFill>
                <a:schemeClr val="dk1"/>
              </a:solidFill>
            </a:endParaRPr>
          </a:p>
          <a:p>
            <a:pPr marL="0" lvl="0" indent="0" algn="l" rtl="0">
              <a:spcBef>
                <a:spcPts val="1200"/>
              </a:spcBef>
              <a:spcAft>
                <a:spcPts val="1200"/>
              </a:spcAft>
              <a:buNone/>
            </a:pPr>
            <a:endParaRPr dirty="0">
              <a:solidFill>
                <a:schemeClr val="dk1"/>
              </a:solidFill>
            </a:endParaRPr>
          </a:p>
        </p:txBody>
      </p:sp>
      <p:pic>
        <p:nvPicPr>
          <p:cNvPr id="2" name="Picture 1">
            <a:extLst>
              <a:ext uri="{FF2B5EF4-FFF2-40B4-BE49-F238E27FC236}">
                <a16:creationId xmlns:a16="http://schemas.microsoft.com/office/drawing/2014/main" id="{C692CB29-0115-4D05-9ABE-6BFCD90B2D17}"/>
              </a:ext>
            </a:extLst>
          </p:cNvPr>
          <p:cNvPicPr>
            <a:picLocks noChangeAspect="1"/>
          </p:cNvPicPr>
          <p:nvPr/>
        </p:nvPicPr>
        <p:blipFill>
          <a:blip r:embed="rId3"/>
          <a:stretch>
            <a:fillRect/>
          </a:stretch>
        </p:blipFill>
        <p:spPr>
          <a:xfrm>
            <a:off x="5685182" y="717550"/>
            <a:ext cx="3147117" cy="3708400"/>
          </a:xfrm>
          <a:prstGeom prst="rect">
            <a:avLst/>
          </a:prstGeom>
        </p:spPr>
      </p:pic>
      <p:sp>
        <p:nvSpPr>
          <p:cNvPr id="3" name="Slide Number Placeholder 2">
            <a:extLst>
              <a:ext uri="{FF2B5EF4-FFF2-40B4-BE49-F238E27FC236}">
                <a16:creationId xmlns:a16="http://schemas.microsoft.com/office/drawing/2014/main" id="{031E1886-A821-28A1-9433-18AF77E2C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2345519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7AFC7B7D-BAA3-6B2F-558A-A6384D7A445C}"/>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C9DE2E08-CFB7-12F9-06D0-924C9146A7F2}"/>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err="1">
                <a:solidFill>
                  <a:schemeClr val="tx1"/>
                </a:solidFill>
              </a:rPr>
              <a:t>FlashAttention</a:t>
            </a:r>
            <a:r>
              <a:rPr lang="en-US" sz="2400" dirty="0">
                <a:solidFill>
                  <a:schemeClr val="tx1"/>
                </a:solidFill>
              </a:rPr>
              <a:t>: Putting it all together</a:t>
            </a:r>
          </a:p>
        </p:txBody>
      </p:sp>
      <p:pic>
        <p:nvPicPr>
          <p:cNvPr id="5" name="Picture 4">
            <a:extLst>
              <a:ext uri="{FF2B5EF4-FFF2-40B4-BE49-F238E27FC236}">
                <a16:creationId xmlns:a16="http://schemas.microsoft.com/office/drawing/2014/main" id="{07C55761-07D9-0F03-43C1-9C18FC2B5900}"/>
              </a:ext>
            </a:extLst>
          </p:cNvPr>
          <p:cNvPicPr>
            <a:picLocks noChangeAspect="1"/>
          </p:cNvPicPr>
          <p:nvPr/>
        </p:nvPicPr>
        <p:blipFill>
          <a:blip r:embed="rId3"/>
          <a:srcRect t="8946" b="5237"/>
          <a:stretch/>
        </p:blipFill>
        <p:spPr>
          <a:xfrm>
            <a:off x="1863657" y="1679413"/>
            <a:ext cx="5416685" cy="3019062"/>
          </a:xfrm>
          <a:prstGeom prst="rect">
            <a:avLst/>
          </a:prstGeom>
        </p:spPr>
      </p:pic>
      <p:sp>
        <p:nvSpPr>
          <p:cNvPr id="6" name="Slide Number Placeholder 5">
            <a:extLst>
              <a:ext uri="{FF2B5EF4-FFF2-40B4-BE49-F238E27FC236}">
                <a16:creationId xmlns:a16="http://schemas.microsoft.com/office/drawing/2014/main" id="{F25A2D43-4AC5-1798-CBF2-A0B8A2ED54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37894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5696228A-B055-7A58-3819-DEF9864EB730}"/>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D5CCC9C7-2B5F-03C6-103D-CCF3A73E6CDB}"/>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err="1">
                <a:solidFill>
                  <a:schemeClr val="tx1"/>
                </a:solidFill>
              </a:rPr>
              <a:t>FlashAttention</a:t>
            </a:r>
            <a:r>
              <a:rPr lang="en-US" sz="2400" dirty="0">
                <a:solidFill>
                  <a:schemeClr val="tx1"/>
                </a:solidFill>
              </a:rPr>
              <a:t>: Putting it all together</a:t>
            </a:r>
          </a:p>
        </p:txBody>
      </p:sp>
      <p:pic>
        <p:nvPicPr>
          <p:cNvPr id="2" name="Picture 1">
            <a:extLst>
              <a:ext uri="{FF2B5EF4-FFF2-40B4-BE49-F238E27FC236}">
                <a16:creationId xmlns:a16="http://schemas.microsoft.com/office/drawing/2014/main" id="{D02EF8E3-F3D0-D461-C782-DD927EFC181F}"/>
              </a:ext>
            </a:extLst>
          </p:cNvPr>
          <p:cNvPicPr>
            <a:picLocks noChangeAspect="1"/>
          </p:cNvPicPr>
          <p:nvPr/>
        </p:nvPicPr>
        <p:blipFill>
          <a:blip r:embed="rId3"/>
          <a:srcRect t="9075" b="5236"/>
          <a:stretch/>
        </p:blipFill>
        <p:spPr>
          <a:xfrm>
            <a:off x="1737197" y="1679414"/>
            <a:ext cx="5424806" cy="3019062"/>
          </a:xfrm>
          <a:prstGeom prst="rect">
            <a:avLst/>
          </a:prstGeom>
        </p:spPr>
      </p:pic>
      <p:sp>
        <p:nvSpPr>
          <p:cNvPr id="4" name="Slide Number Placeholder 3">
            <a:extLst>
              <a:ext uri="{FF2B5EF4-FFF2-40B4-BE49-F238E27FC236}">
                <a16:creationId xmlns:a16="http://schemas.microsoft.com/office/drawing/2014/main" id="{0690EB4A-BFDA-B74A-A77E-AD05A67CCE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714252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69B032D7-B934-9AC6-ADAD-A3335462437A}"/>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C9C36F72-8157-5D9B-0EF0-4A4300780D37}"/>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err="1">
                <a:solidFill>
                  <a:schemeClr val="tx1"/>
                </a:solidFill>
              </a:rPr>
              <a:t>FlashAttention</a:t>
            </a:r>
            <a:r>
              <a:rPr lang="en-US" sz="2400" dirty="0">
                <a:solidFill>
                  <a:schemeClr val="tx1"/>
                </a:solidFill>
              </a:rPr>
              <a:t>: Putting it all together</a:t>
            </a:r>
          </a:p>
        </p:txBody>
      </p:sp>
      <p:pic>
        <p:nvPicPr>
          <p:cNvPr id="3" name="Picture 2">
            <a:extLst>
              <a:ext uri="{FF2B5EF4-FFF2-40B4-BE49-F238E27FC236}">
                <a16:creationId xmlns:a16="http://schemas.microsoft.com/office/drawing/2014/main" id="{9F27C8C8-9A9F-9573-B86B-553324347BAD}"/>
              </a:ext>
            </a:extLst>
          </p:cNvPr>
          <p:cNvPicPr>
            <a:picLocks noChangeAspect="1"/>
          </p:cNvPicPr>
          <p:nvPr/>
        </p:nvPicPr>
        <p:blipFill>
          <a:blip r:embed="rId3"/>
          <a:srcRect t="8817" b="5236"/>
          <a:stretch/>
        </p:blipFill>
        <p:spPr>
          <a:xfrm>
            <a:off x="1737197" y="1633496"/>
            <a:ext cx="5480726" cy="3059329"/>
          </a:xfrm>
          <a:prstGeom prst="rect">
            <a:avLst/>
          </a:prstGeom>
        </p:spPr>
      </p:pic>
      <p:sp>
        <p:nvSpPr>
          <p:cNvPr id="4" name="Slide Number Placeholder 3">
            <a:extLst>
              <a:ext uri="{FF2B5EF4-FFF2-40B4-BE49-F238E27FC236}">
                <a16:creationId xmlns:a16="http://schemas.microsoft.com/office/drawing/2014/main" id="{B40FD5EA-9259-D7E5-79EE-5F437B272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2916347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FFB4D5BB-038E-EE63-202C-198E4820E9C7}"/>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F68D9B13-A458-F124-38DC-D47C72106CFD}"/>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err="1">
                <a:solidFill>
                  <a:schemeClr val="tx1"/>
                </a:solidFill>
              </a:rPr>
              <a:t>FlashAttention</a:t>
            </a:r>
            <a:r>
              <a:rPr lang="en-US" sz="2400" dirty="0">
                <a:solidFill>
                  <a:schemeClr val="tx1"/>
                </a:solidFill>
              </a:rPr>
              <a:t>: Putting it all together</a:t>
            </a:r>
          </a:p>
        </p:txBody>
      </p:sp>
      <p:pic>
        <p:nvPicPr>
          <p:cNvPr id="2" name="Picture 1">
            <a:extLst>
              <a:ext uri="{FF2B5EF4-FFF2-40B4-BE49-F238E27FC236}">
                <a16:creationId xmlns:a16="http://schemas.microsoft.com/office/drawing/2014/main" id="{E60840F9-2598-DC91-4628-F1441AE41FC7}"/>
              </a:ext>
            </a:extLst>
          </p:cNvPr>
          <p:cNvPicPr>
            <a:picLocks noChangeAspect="1"/>
          </p:cNvPicPr>
          <p:nvPr/>
        </p:nvPicPr>
        <p:blipFill>
          <a:blip r:embed="rId3"/>
          <a:srcRect t="9074" b="4851"/>
          <a:stretch/>
        </p:blipFill>
        <p:spPr>
          <a:xfrm>
            <a:off x="1737197" y="1633496"/>
            <a:ext cx="5472545" cy="3059329"/>
          </a:xfrm>
          <a:prstGeom prst="rect">
            <a:avLst/>
          </a:prstGeom>
        </p:spPr>
      </p:pic>
      <p:sp>
        <p:nvSpPr>
          <p:cNvPr id="5" name="Slide Number Placeholder 4">
            <a:extLst>
              <a:ext uri="{FF2B5EF4-FFF2-40B4-BE49-F238E27FC236}">
                <a16:creationId xmlns:a16="http://schemas.microsoft.com/office/drawing/2014/main" id="{1C67FF24-8974-2B5F-4772-14D431473C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153749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903CFD15-B1C7-4E36-B40B-8ACD0651713F}"/>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E5C8DB1D-CA9F-DBEE-B9EB-FA0E6E41DAC2}"/>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err="1">
                <a:solidFill>
                  <a:schemeClr val="tx1"/>
                </a:solidFill>
              </a:rPr>
              <a:t>FlashAttention</a:t>
            </a:r>
            <a:r>
              <a:rPr lang="en-US" sz="2400" dirty="0">
                <a:solidFill>
                  <a:schemeClr val="tx1"/>
                </a:solidFill>
              </a:rPr>
              <a:t>: Putting it all together</a:t>
            </a:r>
          </a:p>
        </p:txBody>
      </p:sp>
      <p:pic>
        <p:nvPicPr>
          <p:cNvPr id="4" name="Picture 3">
            <a:extLst>
              <a:ext uri="{FF2B5EF4-FFF2-40B4-BE49-F238E27FC236}">
                <a16:creationId xmlns:a16="http://schemas.microsoft.com/office/drawing/2014/main" id="{1EAB95B6-EB56-7C67-7C10-1870D077A1FA}"/>
              </a:ext>
            </a:extLst>
          </p:cNvPr>
          <p:cNvPicPr>
            <a:picLocks noChangeAspect="1"/>
          </p:cNvPicPr>
          <p:nvPr/>
        </p:nvPicPr>
        <p:blipFill>
          <a:blip r:embed="rId3"/>
          <a:srcRect t="8945" b="5109"/>
          <a:stretch/>
        </p:blipFill>
        <p:spPr>
          <a:xfrm>
            <a:off x="1743682" y="1633496"/>
            <a:ext cx="5472545" cy="3054762"/>
          </a:xfrm>
          <a:prstGeom prst="rect">
            <a:avLst/>
          </a:prstGeom>
        </p:spPr>
      </p:pic>
      <p:sp>
        <p:nvSpPr>
          <p:cNvPr id="3" name="Slide Number Placeholder 2">
            <a:extLst>
              <a:ext uri="{FF2B5EF4-FFF2-40B4-BE49-F238E27FC236}">
                <a16:creationId xmlns:a16="http://schemas.microsoft.com/office/drawing/2014/main" id="{45445755-B2FF-FA95-D93A-0B00B86A4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1014906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35CA90A5-DBCA-4DCE-0ADB-88EAE51207FD}"/>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9CEFD06A-30D7-A3D5-2FDF-CF0C5B065C4F}"/>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err="1">
                <a:solidFill>
                  <a:schemeClr val="tx1"/>
                </a:solidFill>
              </a:rPr>
              <a:t>FlashAttention</a:t>
            </a:r>
            <a:r>
              <a:rPr lang="en-US" sz="2400" dirty="0">
                <a:solidFill>
                  <a:schemeClr val="tx1"/>
                </a:solidFill>
              </a:rPr>
              <a:t>: Putting it all together</a:t>
            </a:r>
          </a:p>
        </p:txBody>
      </p:sp>
      <p:pic>
        <p:nvPicPr>
          <p:cNvPr id="2" name="Picture 1">
            <a:extLst>
              <a:ext uri="{FF2B5EF4-FFF2-40B4-BE49-F238E27FC236}">
                <a16:creationId xmlns:a16="http://schemas.microsoft.com/office/drawing/2014/main" id="{EAF2E6E5-EA76-57BF-9E3C-310F94E0B953}"/>
              </a:ext>
            </a:extLst>
          </p:cNvPr>
          <p:cNvPicPr>
            <a:picLocks noChangeAspect="1"/>
          </p:cNvPicPr>
          <p:nvPr/>
        </p:nvPicPr>
        <p:blipFill>
          <a:blip r:embed="rId3"/>
          <a:srcRect t="9075" b="5365"/>
          <a:stretch/>
        </p:blipFill>
        <p:spPr>
          <a:xfrm>
            <a:off x="1750167" y="1633496"/>
            <a:ext cx="5526122" cy="3070837"/>
          </a:xfrm>
          <a:prstGeom prst="rect">
            <a:avLst/>
          </a:prstGeom>
        </p:spPr>
      </p:pic>
      <p:sp>
        <p:nvSpPr>
          <p:cNvPr id="5" name="Slide Number Placeholder 4">
            <a:extLst>
              <a:ext uri="{FF2B5EF4-FFF2-40B4-BE49-F238E27FC236}">
                <a16:creationId xmlns:a16="http://schemas.microsoft.com/office/drawing/2014/main" id="{82496210-1358-64C9-1808-191F460FE7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1784663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EBF70A31-9AF6-88C3-FD8B-59BA5D4A8D44}"/>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B3846B41-1D19-904B-2F90-8D69AA5144B6}"/>
              </a:ext>
            </a:extLst>
          </p:cNvPr>
          <p:cNvSpPr txBox="1">
            <a:spLocks noGrp="1"/>
          </p:cNvSpPr>
          <p:nvPr>
            <p:ph type="title"/>
          </p:nvPr>
        </p:nvSpPr>
        <p:spPr>
          <a:xfrm>
            <a:off x="311700" y="445025"/>
            <a:ext cx="6520174" cy="5727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2400" dirty="0" err="1">
                <a:solidFill>
                  <a:schemeClr val="tx1"/>
                </a:solidFill>
              </a:rPr>
              <a:t>FlashAttention</a:t>
            </a:r>
            <a:r>
              <a:rPr lang="en-US" sz="2400" dirty="0">
                <a:solidFill>
                  <a:schemeClr val="tx1"/>
                </a:solidFill>
              </a:rPr>
              <a:t>: Putting it all together</a:t>
            </a:r>
          </a:p>
        </p:txBody>
      </p:sp>
      <p:pic>
        <p:nvPicPr>
          <p:cNvPr id="2" name="Google Shape;339;p53">
            <a:extLst>
              <a:ext uri="{FF2B5EF4-FFF2-40B4-BE49-F238E27FC236}">
                <a16:creationId xmlns:a16="http://schemas.microsoft.com/office/drawing/2014/main" id="{013204A7-2606-FCD5-B9C9-0745EC2E5E48}"/>
              </a:ext>
            </a:extLst>
          </p:cNvPr>
          <p:cNvPicPr preferRelativeResize="0"/>
          <p:nvPr/>
        </p:nvPicPr>
        <p:blipFill>
          <a:blip r:embed="rId3">
            <a:alphaModFix/>
          </a:blip>
          <a:stretch>
            <a:fillRect/>
          </a:stretch>
        </p:blipFill>
        <p:spPr>
          <a:xfrm>
            <a:off x="5208275" y="1183050"/>
            <a:ext cx="3935725" cy="3804975"/>
          </a:xfrm>
          <a:prstGeom prst="rect">
            <a:avLst/>
          </a:prstGeom>
          <a:noFill/>
          <a:ln>
            <a:noFill/>
          </a:ln>
        </p:spPr>
      </p:pic>
      <p:sp>
        <p:nvSpPr>
          <p:cNvPr id="4" name="Google Shape;341;p53">
            <a:extLst>
              <a:ext uri="{FF2B5EF4-FFF2-40B4-BE49-F238E27FC236}">
                <a16:creationId xmlns:a16="http://schemas.microsoft.com/office/drawing/2014/main" id="{1A6989E8-D34A-A2D7-510A-2F62421EFFB3}"/>
              </a:ext>
            </a:extLst>
          </p:cNvPr>
          <p:cNvSpPr txBox="1">
            <a:spLocks noGrp="1"/>
          </p:cNvSpPr>
          <p:nvPr>
            <p:ph type="body" idx="1"/>
          </p:nvPr>
        </p:nvSpPr>
        <p:spPr>
          <a:xfrm>
            <a:off x="160650" y="1268350"/>
            <a:ext cx="5201700" cy="71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dirty="0">
                <a:solidFill>
                  <a:schemeClr val="dk1"/>
                </a:solidFill>
              </a:rPr>
              <a:t>Note that l and m is [B,1] in shape</a:t>
            </a:r>
            <a:endParaRPr sz="1700" dirty="0">
              <a:solidFill>
                <a:schemeClr val="dk1"/>
              </a:solidFill>
            </a:endParaRPr>
          </a:p>
        </p:txBody>
      </p:sp>
      <p:sp>
        <p:nvSpPr>
          <p:cNvPr id="5" name="Google Shape;342;p53">
            <a:extLst>
              <a:ext uri="{FF2B5EF4-FFF2-40B4-BE49-F238E27FC236}">
                <a16:creationId xmlns:a16="http://schemas.microsoft.com/office/drawing/2014/main" id="{4CED10F8-34C3-C488-20AC-2C572937F618}"/>
              </a:ext>
            </a:extLst>
          </p:cNvPr>
          <p:cNvSpPr/>
          <p:nvPr/>
        </p:nvSpPr>
        <p:spPr>
          <a:xfrm>
            <a:off x="668300" y="1766225"/>
            <a:ext cx="2140200" cy="257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343;p53">
            <a:extLst>
              <a:ext uri="{FF2B5EF4-FFF2-40B4-BE49-F238E27FC236}">
                <a16:creationId xmlns:a16="http://schemas.microsoft.com/office/drawing/2014/main" id="{1AD77A90-2A39-061C-A55E-525744648F85}"/>
              </a:ext>
            </a:extLst>
          </p:cNvPr>
          <p:cNvSpPr/>
          <p:nvPr/>
        </p:nvSpPr>
        <p:spPr>
          <a:xfrm>
            <a:off x="668172" y="1766225"/>
            <a:ext cx="1069500" cy="128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K</a:t>
            </a:r>
            <a:endParaRPr sz="2000"/>
          </a:p>
          <a:p>
            <a:pPr marL="0" lvl="0" indent="0" algn="ctr" rtl="0">
              <a:spcBef>
                <a:spcPts val="0"/>
              </a:spcBef>
              <a:spcAft>
                <a:spcPts val="0"/>
              </a:spcAft>
              <a:buNone/>
            </a:pPr>
            <a:r>
              <a:rPr lang="en" sz="2000"/>
              <a:t>[B,d]</a:t>
            </a:r>
            <a:endParaRPr sz="2000"/>
          </a:p>
        </p:txBody>
      </p:sp>
      <p:sp>
        <p:nvSpPr>
          <p:cNvPr id="7" name="Google Shape;344;p53">
            <a:extLst>
              <a:ext uri="{FF2B5EF4-FFF2-40B4-BE49-F238E27FC236}">
                <a16:creationId xmlns:a16="http://schemas.microsoft.com/office/drawing/2014/main" id="{23906522-5E14-B237-6C55-EBC03654AC76}"/>
              </a:ext>
            </a:extLst>
          </p:cNvPr>
          <p:cNvSpPr/>
          <p:nvPr/>
        </p:nvSpPr>
        <p:spPr>
          <a:xfrm>
            <a:off x="1737810" y="1766225"/>
            <a:ext cx="1070700" cy="129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V</a:t>
            </a:r>
            <a:endParaRPr sz="2000"/>
          </a:p>
          <a:p>
            <a:pPr marL="0" lvl="0" indent="0" algn="ctr" rtl="0">
              <a:spcBef>
                <a:spcPts val="0"/>
              </a:spcBef>
              <a:spcAft>
                <a:spcPts val="0"/>
              </a:spcAft>
              <a:buNone/>
            </a:pPr>
            <a:r>
              <a:rPr lang="en" sz="2000"/>
              <a:t>[B,d]</a:t>
            </a:r>
            <a:endParaRPr sz="2000"/>
          </a:p>
        </p:txBody>
      </p:sp>
      <p:sp>
        <p:nvSpPr>
          <p:cNvPr id="8" name="Google Shape;345;p53">
            <a:extLst>
              <a:ext uri="{FF2B5EF4-FFF2-40B4-BE49-F238E27FC236}">
                <a16:creationId xmlns:a16="http://schemas.microsoft.com/office/drawing/2014/main" id="{B77034C7-A2E8-2D36-87E8-6E740B41669E}"/>
              </a:ext>
            </a:extLst>
          </p:cNvPr>
          <p:cNvSpPr/>
          <p:nvPr/>
        </p:nvSpPr>
        <p:spPr>
          <a:xfrm>
            <a:off x="1737810" y="3056525"/>
            <a:ext cx="1070700" cy="129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t> S,P,O</a:t>
            </a:r>
            <a:endParaRPr sz="2000"/>
          </a:p>
          <a:p>
            <a:pPr marL="0" lvl="0" indent="0" algn="l" rtl="0">
              <a:spcBef>
                <a:spcPts val="0"/>
              </a:spcBef>
              <a:spcAft>
                <a:spcPts val="0"/>
              </a:spcAft>
              <a:buNone/>
            </a:pPr>
            <a:r>
              <a:rPr lang="en" sz="2000"/>
              <a:t>  [B,d]</a:t>
            </a:r>
            <a:endParaRPr sz="2000"/>
          </a:p>
        </p:txBody>
      </p:sp>
      <p:sp>
        <p:nvSpPr>
          <p:cNvPr id="9" name="Google Shape;346;p53">
            <a:extLst>
              <a:ext uri="{FF2B5EF4-FFF2-40B4-BE49-F238E27FC236}">
                <a16:creationId xmlns:a16="http://schemas.microsoft.com/office/drawing/2014/main" id="{AF3BBD4F-B912-68BA-C115-521D9BDCB35C}"/>
              </a:ext>
            </a:extLst>
          </p:cNvPr>
          <p:cNvSpPr/>
          <p:nvPr/>
        </p:nvSpPr>
        <p:spPr>
          <a:xfrm>
            <a:off x="667550" y="3056525"/>
            <a:ext cx="1070700" cy="129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Q</a:t>
            </a:r>
            <a:endParaRPr sz="2000"/>
          </a:p>
          <a:p>
            <a:pPr marL="0" lvl="0" indent="0" algn="ctr" rtl="0">
              <a:spcBef>
                <a:spcPts val="0"/>
              </a:spcBef>
              <a:spcAft>
                <a:spcPts val="0"/>
              </a:spcAft>
              <a:buNone/>
            </a:pPr>
            <a:r>
              <a:rPr lang="en" sz="2000"/>
              <a:t>[B,d]</a:t>
            </a:r>
            <a:endParaRPr sz="2000"/>
          </a:p>
        </p:txBody>
      </p:sp>
      <p:sp>
        <p:nvSpPr>
          <p:cNvPr id="10" name="Google Shape;347;p53">
            <a:extLst>
              <a:ext uri="{FF2B5EF4-FFF2-40B4-BE49-F238E27FC236}">
                <a16:creationId xmlns:a16="http://schemas.microsoft.com/office/drawing/2014/main" id="{0CA84C55-C89C-AEE9-FE91-3A74B1CCB365}"/>
              </a:ext>
            </a:extLst>
          </p:cNvPr>
          <p:cNvSpPr/>
          <p:nvPr/>
        </p:nvSpPr>
        <p:spPr>
          <a:xfrm>
            <a:off x="3247500" y="1759475"/>
            <a:ext cx="117900" cy="129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1" name="Google Shape;348;p53">
            <a:extLst>
              <a:ext uri="{FF2B5EF4-FFF2-40B4-BE49-F238E27FC236}">
                <a16:creationId xmlns:a16="http://schemas.microsoft.com/office/drawing/2014/main" id="{9270AAD7-56CC-DD9D-395A-526119368847}"/>
              </a:ext>
            </a:extLst>
          </p:cNvPr>
          <p:cNvSpPr/>
          <p:nvPr/>
        </p:nvSpPr>
        <p:spPr>
          <a:xfrm>
            <a:off x="3247500" y="3056525"/>
            <a:ext cx="117900" cy="129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12" name="Google Shape;349;p53">
            <a:extLst>
              <a:ext uri="{FF2B5EF4-FFF2-40B4-BE49-F238E27FC236}">
                <a16:creationId xmlns:a16="http://schemas.microsoft.com/office/drawing/2014/main" id="{0A014E00-3F9F-BCD9-ED3E-46454BE24B47}"/>
              </a:ext>
            </a:extLst>
          </p:cNvPr>
          <p:cNvSpPr txBox="1"/>
          <p:nvPr/>
        </p:nvSpPr>
        <p:spPr>
          <a:xfrm>
            <a:off x="3508550" y="2279375"/>
            <a:ext cx="322200" cy="2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l</a:t>
            </a:r>
            <a:endParaRPr sz="1800" dirty="0">
              <a:solidFill>
                <a:schemeClr val="dk1"/>
              </a:solidFill>
            </a:endParaRPr>
          </a:p>
        </p:txBody>
      </p:sp>
      <p:sp>
        <p:nvSpPr>
          <p:cNvPr id="13" name="Google Shape;350;p53">
            <a:extLst>
              <a:ext uri="{FF2B5EF4-FFF2-40B4-BE49-F238E27FC236}">
                <a16:creationId xmlns:a16="http://schemas.microsoft.com/office/drawing/2014/main" id="{42419A12-D3C8-F68F-94E0-26228E2665AE}"/>
              </a:ext>
            </a:extLst>
          </p:cNvPr>
          <p:cNvSpPr txBox="1"/>
          <p:nvPr/>
        </p:nvSpPr>
        <p:spPr>
          <a:xfrm>
            <a:off x="3460800" y="3516750"/>
            <a:ext cx="322200" cy="2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m</a:t>
            </a:r>
            <a:endParaRPr sz="1800" dirty="0">
              <a:solidFill>
                <a:schemeClr val="dk1"/>
              </a:solidFill>
            </a:endParaRPr>
          </a:p>
        </p:txBody>
      </p:sp>
      <p:sp>
        <p:nvSpPr>
          <p:cNvPr id="14" name="Google Shape;351;p53">
            <a:extLst>
              <a:ext uri="{FF2B5EF4-FFF2-40B4-BE49-F238E27FC236}">
                <a16:creationId xmlns:a16="http://schemas.microsoft.com/office/drawing/2014/main" id="{55533DEF-2F87-8031-6D66-D9E71618110F}"/>
              </a:ext>
            </a:extLst>
          </p:cNvPr>
          <p:cNvSpPr txBox="1"/>
          <p:nvPr/>
        </p:nvSpPr>
        <p:spPr>
          <a:xfrm>
            <a:off x="1433400" y="4512500"/>
            <a:ext cx="18141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SRAM</a:t>
            </a:r>
            <a:endParaRPr sz="1800">
              <a:solidFill>
                <a:schemeClr val="dk1"/>
              </a:solidFill>
            </a:endParaRPr>
          </a:p>
        </p:txBody>
      </p:sp>
      <p:sp>
        <p:nvSpPr>
          <p:cNvPr id="18" name="Slide Number Placeholder 17">
            <a:extLst>
              <a:ext uri="{FF2B5EF4-FFF2-40B4-BE49-F238E27FC236}">
                <a16:creationId xmlns:a16="http://schemas.microsoft.com/office/drawing/2014/main" id="{566370AF-8D92-F78C-A078-8F5AAE284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4676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DAFEFBB7-8AF3-7608-230D-4A655420FA53}"/>
            </a:ext>
          </a:extLst>
        </p:cNvPr>
        <p:cNvGrpSpPr/>
        <p:nvPr/>
      </p:nvGrpSpPr>
      <p:grpSpPr>
        <a:xfrm>
          <a:off x="0" y="0"/>
          <a:ext cx="0" cy="0"/>
          <a:chOff x="0" y="0"/>
          <a:chExt cx="0" cy="0"/>
        </a:xfrm>
      </p:grpSpPr>
      <p:sp>
        <p:nvSpPr>
          <p:cNvPr id="404" name="Google Shape;404;p58">
            <a:extLst>
              <a:ext uri="{FF2B5EF4-FFF2-40B4-BE49-F238E27FC236}">
                <a16:creationId xmlns:a16="http://schemas.microsoft.com/office/drawing/2014/main" id="{E8AAE752-32AF-7C37-989C-424D9E205690}"/>
              </a:ext>
            </a:extLst>
          </p:cNvPr>
          <p:cNvSpPr txBox="1">
            <a:spLocks noGrp="1"/>
          </p:cNvSpPr>
          <p:nvPr>
            <p:ph type="title"/>
          </p:nvPr>
        </p:nvSpPr>
        <p:spPr>
          <a:xfrm>
            <a:off x="135325" y="1157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dirty="0"/>
              <a:t>Final Improvement: Kernel Fusion </a:t>
            </a:r>
            <a:endParaRPr sz="2300" dirty="0"/>
          </a:p>
        </p:txBody>
      </p:sp>
      <p:pic>
        <p:nvPicPr>
          <p:cNvPr id="405" name="Google Shape;405;p58">
            <a:extLst>
              <a:ext uri="{FF2B5EF4-FFF2-40B4-BE49-F238E27FC236}">
                <a16:creationId xmlns:a16="http://schemas.microsoft.com/office/drawing/2014/main" id="{D7C261BC-2269-8FE0-6FE5-822FE2178CC2}"/>
              </a:ext>
            </a:extLst>
          </p:cNvPr>
          <p:cNvPicPr preferRelativeResize="0"/>
          <p:nvPr/>
        </p:nvPicPr>
        <p:blipFill>
          <a:blip r:embed="rId3">
            <a:alphaModFix/>
          </a:blip>
          <a:stretch>
            <a:fillRect/>
          </a:stretch>
        </p:blipFill>
        <p:spPr>
          <a:xfrm>
            <a:off x="2626900" y="688450"/>
            <a:ext cx="3890200" cy="4176850"/>
          </a:xfrm>
          <a:prstGeom prst="rect">
            <a:avLst/>
          </a:prstGeom>
          <a:noFill/>
          <a:ln>
            <a:noFill/>
          </a:ln>
        </p:spPr>
      </p:pic>
      <p:sp>
        <p:nvSpPr>
          <p:cNvPr id="2" name="Slide Number Placeholder 1">
            <a:extLst>
              <a:ext uri="{FF2B5EF4-FFF2-40B4-BE49-F238E27FC236}">
                <a16:creationId xmlns:a16="http://schemas.microsoft.com/office/drawing/2014/main" id="{332C663C-9BF8-045D-D54E-24E9F037F0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1863408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t>Backwards Recomputation </a:t>
            </a:r>
            <a:endParaRPr sz="2300"/>
          </a:p>
        </p:txBody>
      </p:sp>
      <p:sp>
        <p:nvSpPr>
          <p:cNvPr id="398" name="Google Shape;398;p57"/>
          <p:cNvSpPr txBox="1">
            <a:spLocks noGrp="1"/>
          </p:cNvSpPr>
          <p:nvPr>
            <p:ph type="body" idx="1"/>
          </p:nvPr>
        </p:nvSpPr>
        <p:spPr>
          <a:xfrm>
            <a:off x="194275" y="1239025"/>
            <a:ext cx="5416500" cy="5143500"/>
          </a:xfrm>
          <a:prstGeom prst="rect">
            <a:avLst/>
          </a:prstGeom>
        </p:spPr>
        <p:txBody>
          <a:bodyPr spcFirstLastPara="1" wrap="square" lIns="91425" tIns="91425" rIns="91425" bIns="91425" anchor="t" anchorCtr="0">
            <a:normAutofit/>
          </a:bodyPr>
          <a:lstStyle/>
          <a:p>
            <a:pPr marL="285750" indent="-285750"/>
            <a:r>
              <a:rPr lang="en" sz="1700" dirty="0">
                <a:solidFill>
                  <a:schemeClr val="dk1"/>
                </a:solidFill>
              </a:rPr>
              <a:t>In backwards pass, we need intermediate result S=QK</a:t>
            </a:r>
            <a:r>
              <a:rPr lang="en" sz="1700" baseline="30000" dirty="0">
                <a:solidFill>
                  <a:schemeClr val="dk1"/>
                </a:solidFill>
              </a:rPr>
              <a:t>T</a:t>
            </a:r>
            <a:r>
              <a:rPr lang="en" sz="1700" dirty="0">
                <a:solidFill>
                  <a:schemeClr val="dk1"/>
                </a:solidFill>
              </a:rPr>
              <a:t> and P=</a:t>
            </a:r>
            <a:r>
              <a:rPr lang="en" sz="1700" dirty="0" err="1">
                <a:solidFill>
                  <a:schemeClr val="dk1"/>
                </a:solidFill>
              </a:rPr>
              <a:t>softmax</a:t>
            </a:r>
            <a:r>
              <a:rPr lang="en" sz="1700" dirty="0">
                <a:solidFill>
                  <a:schemeClr val="dk1"/>
                </a:solidFill>
              </a:rPr>
              <a:t>(S) to calculate the gradient. However, those are [N, N] which is expensive to store. </a:t>
            </a:r>
          </a:p>
          <a:p>
            <a:pPr marL="285750" indent="-285750"/>
            <a:r>
              <a:rPr lang="en" sz="1700" dirty="0">
                <a:solidFill>
                  <a:schemeClr val="dk1"/>
                </a:solidFill>
              </a:rPr>
              <a:t>Instead, we store output O and </a:t>
            </a:r>
            <a:r>
              <a:rPr lang="en" sz="1700" dirty="0" err="1">
                <a:solidFill>
                  <a:schemeClr val="dk1"/>
                </a:solidFill>
              </a:rPr>
              <a:t>softmax</a:t>
            </a:r>
            <a:r>
              <a:rPr lang="en" sz="1700" dirty="0">
                <a:solidFill>
                  <a:schemeClr val="dk1"/>
                </a:solidFill>
              </a:rPr>
              <a:t> normalization statistics (</a:t>
            </a:r>
            <a:r>
              <a:rPr lang="en" sz="1700" dirty="0" err="1">
                <a:solidFill>
                  <a:schemeClr val="dk1"/>
                </a:solidFill>
              </a:rPr>
              <a:t>m,d</a:t>
            </a:r>
            <a:r>
              <a:rPr lang="en" sz="1700" dirty="0">
                <a:solidFill>
                  <a:schemeClr val="dk1"/>
                </a:solidFill>
              </a:rPr>
              <a:t>)</a:t>
            </a:r>
          </a:p>
          <a:p>
            <a:pPr marL="285750" indent="-285750"/>
            <a:r>
              <a:rPr lang="en" sz="1700" dirty="0">
                <a:solidFill>
                  <a:schemeClr val="dk1"/>
                </a:solidFill>
              </a:rPr>
              <a:t>When P and S are needed, recompute</a:t>
            </a:r>
          </a:p>
          <a:p>
            <a:pPr marL="285750" indent="-285750"/>
            <a:r>
              <a:rPr lang="en" sz="1700" dirty="0">
                <a:solidFill>
                  <a:schemeClr val="dk1"/>
                </a:solidFill>
              </a:rPr>
              <a:t>Similar to gradient checkpointing</a:t>
            </a:r>
          </a:p>
          <a:p>
            <a:pPr marL="285750" indent="-285750"/>
            <a:r>
              <a:rPr lang="en" sz="1700" dirty="0">
                <a:solidFill>
                  <a:schemeClr val="dk1"/>
                </a:solidFill>
              </a:rPr>
              <a:t>Speedup despite increase in FLOPs due to reduced HBM accesses</a:t>
            </a:r>
            <a:endParaRPr sz="1700" dirty="0">
              <a:solidFill>
                <a:schemeClr val="dk1"/>
              </a:solidFill>
            </a:endParaRPr>
          </a:p>
        </p:txBody>
      </p:sp>
      <p:pic>
        <p:nvPicPr>
          <p:cNvPr id="399" name="Google Shape;399;p57"/>
          <p:cNvPicPr preferRelativeResize="0"/>
          <p:nvPr/>
        </p:nvPicPr>
        <p:blipFill>
          <a:blip r:embed="rId3">
            <a:alphaModFix/>
          </a:blip>
          <a:stretch>
            <a:fillRect/>
          </a:stretch>
        </p:blipFill>
        <p:spPr>
          <a:xfrm>
            <a:off x="5610775" y="1517600"/>
            <a:ext cx="3502500" cy="2372010"/>
          </a:xfrm>
          <a:prstGeom prst="rect">
            <a:avLst/>
          </a:prstGeom>
          <a:noFill/>
          <a:ln>
            <a:noFill/>
          </a:ln>
        </p:spPr>
      </p:pic>
      <p:sp>
        <p:nvSpPr>
          <p:cNvPr id="2" name="Slide Number Placeholder 1">
            <a:extLst>
              <a:ext uri="{FF2B5EF4-FFF2-40B4-BE49-F238E27FC236}">
                <a16:creationId xmlns:a16="http://schemas.microsoft.com/office/drawing/2014/main" id="{99D730D3-899A-1BFE-198F-3555E2AC11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8"/>
          <p:cNvSpPr txBox="1">
            <a:spLocks noGrp="1"/>
          </p:cNvSpPr>
          <p:nvPr>
            <p:ph type="title"/>
          </p:nvPr>
        </p:nvSpPr>
        <p:spPr>
          <a:xfrm>
            <a:off x="135325" y="1157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dirty="0"/>
              <a:t>Evaluation: </a:t>
            </a:r>
            <a:r>
              <a:rPr lang="en-US" sz="2300" dirty="0"/>
              <a:t>forward + backward speed on A100 80GB (BF16)</a:t>
            </a:r>
            <a:endParaRPr sz="2300" dirty="0"/>
          </a:p>
        </p:txBody>
      </p:sp>
      <p:pic>
        <p:nvPicPr>
          <p:cNvPr id="15362" name="Picture 2">
            <a:extLst>
              <a:ext uri="{FF2B5EF4-FFF2-40B4-BE49-F238E27FC236}">
                <a16:creationId xmlns:a16="http://schemas.microsoft.com/office/drawing/2014/main" id="{CFCBB6C8-1DC7-DF98-4645-E6C36E3D6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677" y="688450"/>
            <a:ext cx="5380646" cy="376447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DD5597F-D099-79B9-F9AE-4805D95F7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4102198D-17A0-9745-53E6-1F9767B09D7D}"/>
            </a:ext>
          </a:extLst>
        </p:cNvPr>
        <p:cNvGrpSpPr/>
        <p:nvPr/>
      </p:nvGrpSpPr>
      <p:grpSpPr>
        <a:xfrm>
          <a:off x="0" y="0"/>
          <a:ext cx="0" cy="0"/>
          <a:chOff x="0" y="0"/>
          <a:chExt cx="0" cy="0"/>
        </a:xfrm>
      </p:grpSpPr>
      <p:sp>
        <p:nvSpPr>
          <p:cNvPr id="89" name="Google Shape;89;p18">
            <a:extLst>
              <a:ext uri="{FF2B5EF4-FFF2-40B4-BE49-F238E27FC236}">
                <a16:creationId xmlns:a16="http://schemas.microsoft.com/office/drawing/2014/main" id="{FED63CCA-036A-A0C8-4419-E384E3FA4AC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dirty="0"/>
              <a:t>Problems of RNNs / Motivation for Transformers</a:t>
            </a:r>
            <a:endParaRPr sz="2320" dirty="0"/>
          </a:p>
        </p:txBody>
      </p:sp>
      <p:sp>
        <p:nvSpPr>
          <p:cNvPr id="90" name="Google Shape;90;p18">
            <a:extLst>
              <a:ext uri="{FF2B5EF4-FFF2-40B4-BE49-F238E27FC236}">
                <a16:creationId xmlns:a16="http://schemas.microsoft.com/office/drawing/2014/main" id="{579C9B90-54E2-BADD-88D6-0510035F8E50}"/>
              </a:ext>
            </a:extLst>
          </p:cNvPr>
          <p:cNvSpPr txBox="1">
            <a:spLocks noGrp="1"/>
          </p:cNvSpPr>
          <p:nvPr>
            <p:ph type="body" idx="1"/>
          </p:nvPr>
        </p:nvSpPr>
        <p:spPr>
          <a:xfrm>
            <a:off x="311699" y="1017725"/>
            <a:ext cx="5095187" cy="3864376"/>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dirty="0">
                <a:solidFill>
                  <a:schemeClr val="tx1"/>
                </a:solidFill>
              </a:rPr>
              <a:t>Sequential computation prevents parallelization</a:t>
            </a:r>
          </a:p>
          <a:p>
            <a:pPr marL="120650" lvl="0" indent="0">
              <a:buClr>
                <a:schemeClr val="dk1"/>
              </a:buClr>
              <a:buSzPts val="1700"/>
              <a:buNone/>
            </a:pPr>
            <a:endParaRPr lang="en-US" dirty="0">
              <a:solidFill>
                <a:schemeClr val="tx1"/>
              </a:solidFill>
            </a:endParaRPr>
          </a:p>
          <a:p>
            <a:pPr lvl="0" indent="-336550">
              <a:buClr>
                <a:schemeClr val="dk1"/>
              </a:buClr>
              <a:buSzPts val="1700"/>
            </a:pPr>
            <a:r>
              <a:rPr lang="en-US" dirty="0">
                <a:solidFill>
                  <a:schemeClr val="tx1"/>
                </a:solidFill>
              </a:rPr>
              <a:t>Difficult to access information from many steps back due vanishing/ exploding gradients</a:t>
            </a:r>
          </a:p>
          <a:p>
            <a:pPr marL="120650" lvl="0" indent="0">
              <a:buClr>
                <a:schemeClr val="dk1"/>
              </a:buClr>
              <a:buSzPts val="1700"/>
              <a:buNone/>
            </a:pPr>
            <a:endParaRPr lang="en-US" dirty="0">
              <a:solidFill>
                <a:schemeClr val="tx1"/>
              </a:solidFill>
            </a:endParaRPr>
          </a:p>
          <a:p>
            <a:pPr lvl="0" indent="-336550">
              <a:buClr>
                <a:schemeClr val="dk1"/>
              </a:buClr>
              <a:buSzPts val="1700"/>
            </a:pPr>
            <a:r>
              <a:rPr lang="en-US" dirty="0">
                <a:solidFill>
                  <a:schemeClr val="tx1"/>
                </a:solidFill>
              </a:rPr>
              <a:t> We want to do the following:</a:t>
            </a:r>
          </a:p>
          <a:p>
            <a:pPr lvl="1" indent="-336550">
              <a:buClr>
                <a:schemeClr val="dk1"/>
              </a:buClr>
              <a:buSzPts val="1700"/>
            </a:pPr>
            <a:r>
              <a:rPr lang="en-US" sz="1600" dirty="0">
                <a:solidFill>
                  <a:schemeClr val="tx1"/>
                </a:solidFill>
              </a:rPr>
              <a:t>Maximize the amount of computation that can be parallelized.</a:t>
            </a:r>
          </a:p>
          <a:p>
            <a:pPr lvl="1" indent="-336550">
              <a:buClr>
                <a:schemeClr val="dk1"/>
              </a:buClr>
              <a:buSzPts val="1700"/>
            </a:pPr>
            <a:r>
              <a:rPr lang="en-US" sz="1600" dirty="0">
                <a:solidFill>
                  <a:schemeClr val="tx1"/>
                </a:solidFill>
              </a:rPr>
              <a:t>Do not increase computational complexity per layer</a:t>
            </a:r>
          </a:p>
          <a:p>
            <a:pPr lvl="0" indent="-336550">
              <a:buClr>
                <a:schemeClr val="dk1"/>
              </a:buClr>
              <a:buSzPts val="1700"/>
            </a:pPr>
            <a:endParaRPr dirty="0">
              <a:solidFill>
                <a:schemeClr val="tx1"/>
              </a:solidFill>
            </a:endParaRPr>
          </a:p>
        </p:txBody>
      </p:sp>
      <p:pic>
        <p:nvPicPr>
          <p:cNvPr id="2" name="Picture 1">
            <a:extLst>
              <a:ext uri="{FF2B5EF4-FFF2-40B4-BE49-F238E27FC236}">
                <a16:creationId xmlns:a16="http://schemas.microsoft.com/office/drawing/2014/main" id="{00C893BC-6F3C-F7BF-49DE-3C054BD309B0}"/>
              </a:ext>
            </a:extLst>
          </p:cNvPr>
          <p:cNvPicPr>
            <a:picLocks noChangeAspect="1"/>
          </p:cNvPicPr>
          <p:nvPr/>
        </p:nvPicPr>
        <p:blipFill>
          <a:blip r:embed="rId3"/>
          <a:stretch>
            <a:fillRect/>
          </a:stretch>
        </p:blipFill>
        <p:spPr>
          <a:xfrm>
            <a:off x="5406886" y="1717640"/>
            <a:ext cx="3737114" cy="1708219"/>
          </a:xfrm>
          <a:prstGeom prst="rect">
            <a:avLst/>
          </a:prstGeom>
        </p:spPr>
      </p:pic>
      <p:sp>
        <p:nvSpPr>
          <p:cNvPr id="3" name="Slide Number Placeholder 2">
            <a:extLst>
              <a:ext uri="{FF2B5EF4-FFF2-40B4-BE49-F238E27FC236}">
                <a16:creationId xmlns:a16="http://schemas.microsoft.com/office/drawing/2014/main" id="{36386E8F-BBAD-28DC-53B1-0B2FEE5CB6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2308073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3A2B63D-BA63-B764-F2E6-878FC02A0E57}"/>
            </a:ext>
          </a:extLst>
        </p:cNvPr>
        <p:cNvGrpSpPr/>
        <p:nvPr/>
      </p:nvGrpSpPr>
      <p:grpSpPr>
        <a:xfrm>
          <a:off x="0" y="0"/>
          <a:ext cx="0" cy="0"/>
          <a:chOff x="0" y="0"/>
          <a:chExt cx="0" cy="0"/>
        </a:xfrm>
      </p:grpSpPr>
      <p:sp>
        <p:nvSpPr>
          <p:cNvPr id="412" name="Google Shape;412;p59">
            <a:extLst>
              <a:ext uri="{FF2B5EF4-FFF2-40B4-BE49-F238E27FC236}">
                <a16:creationId xmlns:a16="http://schemas.microsoft.com/office/drawing/2014/main" id="{07B5C1F0-1148-1C83-D010-7C9D44C6256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dirty="0"/>
              <a:t>Sources</a:t>
            </a:r>
            <a:endParaRPr sz="2300" dirty="0"/>
          </a:p>
        </p:txBody>
      </p:sp>
      <p:sp>
        <p:nvSpPr>
          <p:cNvPr id="3" name="Text Placeholder 2">
            <a:extLst>
              <a:ext uri="{FF2B5EF4-FFF2-40B4-BE49-F238E27FC236}">
                <a16:creationId xmlns:a16="http://schemas.microsoft.com/office/drawing/2014/main" id="{5A453211-EFF3-2C8D-D47D-D5B7BB3AADBE}"/>
              </a:ext>
            </a:extLst>
          </p:cNvPr>
          <p:cNvSpPr>
            <a:spLocks noGrp="1"/>
          </p:cNvSpPr>
          <p:nvPr>
            <p:ph type="body" idx="1"/>
          </p:nvPr>
        </p:nvSpPr>
        <p:spPr/>
        <p:txBody>
          <a:bodyPr/>
          <a:lstStyle/>
          <a:p>
            <a:r>
              <a:rPr lang="en-US" dirty="0"/>
              <a:t>Transformer</a:t>
            </a:r>
          </a:p>
          <a:p>
            <a:pPr lvl="1"/>
            <a:r>
              <a:rPr lang="en-US" dirty="0"/>
              <a:t>Attention is All You Need: </a:t>
            </a:r>
            <a:r>
              <a:rPr lang="en-US" dirty="0">
                <a:hlinkClick r:id="rId3"/>
              </a:rPr>
              <a:t>https://arxiv.org/pdf/1706.03762</a:t>
            </a:r>
            <a:r>
              <a:rPr lang="en-US" dirty="0"/>
              <a:t> </a:t>
            </a:r>
          </a:p>
          <a:p>
            <a:pPr lvl="1"/>
            <a:r>
              <a:rPr lang="en-US" dirty="0"/>
              <a:t>The Illustrated Transformer: </a:t>
            </a:r>
            <a:r>
              <a:rPr lang="en-US" dirty="0">
                <a:hlinkClick r:id="rId4"/>
              </a:rPr>
              <a:t>https://jalammar.github.io/illustrated-transformer/</a:t>
            </a:r>
            <a:r>
              <a:rPr lang="en-US" dirty="0"/>
              <a:t> </a:t>
            </a:r>
          </a:p>
          <a:p>
            <a:r>
              <a:rPr lang="en-US" dirty="0" err="1"/>
              <a:t>FlashAttention</a:t>
            </a:r>
            <a:endParaRPr lang="en-US" dirty="0"/>
          </a:p>
          <a:p>
            <a:pPr lvl="1"/>
            <a:r>
              <a:rPr lang="en-US" dirty="0" err="1"/>
              <a:t>FlashAttention</a:t>
            </a:r>
            <a:r>
              <a:rPr lang="en-US" dirty="0"/>
              <a:t> Paper: </a:t>
            </a:r>
            <a:r>
              <a:rPr lang="en-US" dirty="0">
                <a:hlinkClick r:id="rId5"/>
              </a:rPr>
              <a:t>https://arxiv.org/pdf/2205.14135</a:t>
            </a:r>
            <a:endParaRPr lang="en-US" dirty="0"/>
          </a:p>
          <a:p>
            <a:pPr lvl="1"/>
            <a:r>
              <a:rPr lang="en-US" dirty="0"/>
              <a:t>Prof. Jia-Bin Huang’s Video: </a:t>
            </a:r>
            <a:r>
              <a:rPr lang="en-US" dirty="0">
                <a:hlinkClick r:id="rId6"/>
              </a:rPr>
              <a:t>https://www.youtube.com/watch?v=gBMO1JZav44</a:t>
            </a:r>
            <a:endParaRPr lang="en-US" dirty="0"/>
          </a:p>
          <a:p>
            <a:pPr lvl="1"/>
            <a:r>
              <a:rPr lang="en-US" dirty="0"/>
              <a:t>Umar Jamil’s Video: </a:t>
            </a:r>
            <a:r>
              <a:rPr lang="en-US" dirty="0">
                <a:hlinkClick r:id="rId7"/>
              </a:rPr>
              <a:t>https://www.youtube.com/watch?v=zy8ChVd_oTM</a:t>
            </a:r>
            <a:endParaRPr lang="en-US" dirty="0"/>
          </a:p>
        </p:txBody>
      </p:sp>
      <p:sp>
        <p:nvSpPr>
          <p:cNvPr id="4" name="Slide Number Placeholder 3">
            <a:extLst>
              <a:ext uri="{FF2B5EF4-FFF2-40B4-BE49-F238E27FC236}">
                <a16:creationId xmlns:a16="http://schemas.microsoft.com/office/drawing/2014/main" id="{A197EB3E-690D-6F4E-9C8A-DA6605D987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3472399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11">
          <a:extLst>
            <a:ext uri="{FF2B5EF4-FFF2-40B4-BE49-F238E27FC236}">
              <a16:creationId xmlns:a16="http://schemas.microsoft.com/office/drawing/2014/main" id="{D7FCF60C-2E56-938D-0C46-2DBD80537E9E}"/>
            </a:ext>
          </a:extLst>
        </p:cNvPr>
        <p:cNvGrpSpPr/>
        <p:nvPr/>
      </p:nvGrpSpPr>
      <p:grpSpPr>
        <a:xfrm>
          <a:off x="0" y="0"/>
          <a:ext cx="0" cy="0"/>
          <a:chOff x="0" y="0"/>
          <a:chExt cx="0" cy="0"/>
        </a:xfrm>
      </p:grpSpPr>
      <p:sp>
        <p:nvSpPr>
          <p:cNvPr id="412" name="Google Shape;412;p59">
            <a:extLst>
              <a:ext uri="{FF2B5EF4-FFF2-40B4-BE49-F238E27FC236}">
                <a16:creationId xmlns:a16="http://schemas.microsoft.com/office/drawing/2014/main" id="{C1A700C9-3FFA-F298-FB4D-D3B0D4320F7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t>Extra: Complexity of Flash attention</a:t>
            </a:r>
            <a:endParaRPr sz="2300"/>
          </a:p>
        </p:txBody>
      </p:sp>
      <p:sp>
        <p:nvSpPr>
          <p:cNvPr id="413" name="Google Shape;413;p59">
            <a:extLst>
              <a:ext uri="{FF2B5EF4-FFF2-40B4-BE49-F238E27FC236}">
                <a16:creationId xmlns:a16="http://schemas.microsoft.com/office/drawing/2014/main" id="{0ECAA48D-BBB7-0F2B-3C51-7A91DB08F4F6}"/>
              </a:ext>
            </a:extLst>
          </p:cNvPr>
          <p:cNvSpPr txBox="1">
            <a:spLocks noGrp="1"/>
          </p:cNvSpPr>
          <p:nvPr>
            <p:ph type="body" idx="1"/>
          </p:nvPr>
        </p:nvSpPr>
        <p:spPr>
          <a:xfrm>
            <a:off x="311700" y="1894375"/>
            <a:ext cx="8520600" cy="267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solidFill>
                  <a:schemeClr val="dk1"/>
                </a:solidFill>
              </a:rPr>
              <a:t>Outer loop: O(Nd / M) times, load K, V with size O(M) </a:t>
            </a:r>
            <a:endParaRPr sz="1700">
              <a:solidFill>
                <a:schemeClr val="dk1"/>
              </a:solidFill>
            </a:endParaRPr>
          </a:p>
          <a:p>
            <a:pPr marL="0" lvl="0" indent="0" algn="l" rtl="0">
              <a:spcBef>
                <a:spcPts val="1200"/>
              </a:spcBef>
              <a:spcAft>
                <a:spcPts val="0"/>
              </a:spcAft>
              <a:buNone/>
            </a:pPr>
            <a:r>
              <a:rPr lang="en" sz="1700">
                <a:solidFill>
                  <a:schemeClr val="dk1"/>
                </a:solidFill>
              </a:rPr>
              <a:t>Inner loop: load Q with O(Nd) size</a:t>
            </a:r>
            <a:endParaRPr sz="1700">
              <a:solidFill>
                <a:schemeClr val="dk1"/>
              </a:solidFill>
            </a:endParaRPr>
          </a:p>
          <a:p>
            <a:pPr marL="0" lvl="0" indent="0" algn="l" rtl="0">
              <a:spcBef>
                <a:spcPts val="1200"/>
              </a:spcBef>
              <a:spcAft>
                <a:spcPts val="0"/>
              </a:spcAft>
              <a:buNone/>
            </a:pPr>
            <a:r>
              <a:rPr lang="en" sz="1700">
                <a:solidFill>
                  <a:schemeClr val="dk1"/>
                </a:solidFill>
              </a:rPr>
              <a:t>Total: O(M) + O(Nd / M) * O(Nd) = O(N</a:t>
            </a:r>
            <a:r>
              <a:rPr lang="en" sz="1700" baseline="30000">
                <a:solidFill>
                  <a:schemeClr val="dk1"/>
                </a:solidFill>
              </a:rPr>
              <a:t>2</a:t>
            </a:r>
            <a:r>
              <a:rPr lang="en" sz="1700">
                <a:solidFill>
                  <a:schemeClr val="dk1"/>
                </a:solidFill>
              </a:rPr>
              <a:t>d</a:t>
            </a:r>
            <a:r>
              <a:rPr lang="en" sz="1700" baseline="30000">
                <a:solidFill>
                  <a:schemeClr val="dk1"/>
                </a:solidFill>
              </a:rPr>
              <a:t>2</a:t>
            </a:r>
            <a:r>
              <a:rPr lang="en" sz="1700">
                <a:solidFill>
                  <a:schemeClr val="dk1"/>
                </a:solidFill>
              </a:rPr>
              <a:t>/M)</a:t>
            </a:r>
            <a:endParaRPr sz="1700">
              <a:solidFill>
                <a:schemeClr val="dk1"/>
              </a:solidFill>
            </a:endParaRPr>
          </a:p>
          <a:p>
            <a:pPr marL="0" lvl="0" indent="0" algn="l" rtl="0">
              <a:spcBef>
                <a:spcPts val="1200"/>
              </a:spcBef>
              <a:spcAft>
                <a:spcPts val="0"/>
              </a:spcAft>
              <a:buNone/>
            </a:pPr>
            <a:r>
              <a:rPr lang="en" sz="1700">
                <a:solidFill>
                  <a:schemeClr val="dk1"/>
                </a:solidFill>
              </a:rPr>
              <a:t>Recall that naive implementation is O(N</a:t>
            </a:r>
            <a:r>
              <a:rPr lang="en" sz="1700" baseline="30000">
                <a:solidFill>
                  <a:schemeClr val="dk1"/>
                </a:solidFill>
              </a:rPr>
              <a:t>2</a:t>
            </a:r>
            <a:r>
              <a:rPr lang="en" sz="1700">
                <a:solidFill>
                  <a:schemeClr val="dk1"/>
                </a:solidFill>
              </a:rPr>
              <a:t>)</a:t>
            </a:r>
            <a:endParaRPr sz="1700">
              <a:solidFill>
                <a:schemeClr val="dk1"/>
              </a:solidFill>
            </a:endParaRPr>
          </a:p>
          <a:p>
            <a:pPr marL="0" lvl="0" indent="0" algn="l" rtl="0">
              <a:spcBef>
                <a:spcPts val="1200"/>
              </a:spcBef>
              <a:spcAft>
                <a:spcPts val="1200"/>
              </a:spcAft>
              <a:buNone/>
            </a:pPr>
            <a:r>
              <a:rPr lang="en" sz="1700">
                <a:solidFill>
                  <a:schemeClr val="dk1"/>
                </a:solidFill>
              </a:rPr>
              <a:t>In practice: M ~ 100 kb, d ~ 64, d</a:t>
            </a:r>
            <a:r>
              <a:rPr lang="en" sz="1700" baseline="30000">
                <a:solidFill>
                  <a:schemeClr val="dk1"/>
                </a:solidFill>
              </a:rPr>
              <a:t>2</a:t>
            </a:r>
            <a:r>
              <a:rPr lang="en" sz="1700">
                <a:solidFill>
                  <a:schemeClr val="dk1"/>
                </a:solidFill>
              </a:rPr>
              <a:t> &lt;&lt; M</a:t>
            </a:r>
            <a:endParaRPr sz="1700">
              <a:solidFill>
                <a:schemeClr val="dk1"/>
              </a:solidFill>
            </a:endParaRPr>
          </a:p>
        </p:txBody>
      </p:sp>
      <p:pic>
        <p:nvPicPr>
          <p:cNvPr id="414" name="Google Shape;414;p59">
            <a:extLst>
              <a:ext uri="{FF2B5EF4-FFF2-40B4-BE49-F238E27FC236}">
                <a16:creationId xmlns:a16="http://schemas.microsoft.com/office/drawing/2014/main" id="{EF332A3B-1E63-CDD3-2395-61D5C0613848}"/>
              </a:ext>
            </a:extLst>
          </p:cNvPr>
          <p:cNvPicPr preferRelativeResize="0"/>
          <p:nvPr/>
        </p:nvPicPr>
        <p:blipFill>
          <a:blip r:embed="rId3">
            <a:alphaModFix/>
          </a:blip>
          <a:stretch>
            <a:fillRect/>
          </a:stretch>
        </p:blipFill>
        <p:spPr>
          <a:xfrm>
            <a:off x="0" y="1017722"/>
            <a:ext cx="9144000" cy="876655"/>
          </a:xfrm>
          <a:prstGeom prst="rect">
            <a:avLst/>
          </a:prstGeom>
          <a:noFill/>
          <a:ln>
            <a:noFill/>
          </a:ln>
        </p:spPr>
      </p:pic>
      <p:sp>
        <p:nvSpPr>
          <p:cNvPr id="2" name="Slide Number Placeholder 1">
            <a:extLst>
              <a:ext uri="{FF2B5EF4-FFF2-40B4-BE49-F238E27FC236}">
                <a16:creationId xmlns:a16="http://schemas.microsoft.com/office/drawing/2014/main" id="{8E7C086B-B2D1-8DCF-C745-61A84FC27F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269419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0E633B0B-BF23-D15A-D4F2-A432A37FC8CE}"/>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EF2755F5-3FE2-E350-FFD5-45F7AA4481F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dirty="0"/>
              <a:t>Original Transformer Architecture</a:t>
            </a:r>
            <a:endParaRPr sz="2320" dirty="0"/>
          </a:p>
        </p:txBody>
      </p:sp>
      <p:sp>
        <p:nvSpPr>
          <p:cNvPr id="96" name="Google Shape;96;p19">
            <a:extLst>
              <a:ext uri="{FF2B5EF4-FFF2-40B4-BE49-F238E27FC236}">
                <a16:creationId xmlns:a16="http://schemas.microsoft.com/office/drawing/2014/main" id="{CBDDCD77-AE3D-F0F7-B437-8BF8F468137F}"/>
              </a:ext>
            </a:extLst>
          </p:cNvPr>
          <p:cNvSpPr txBox="1">
            <a:spLocks noGrp="1"/>
          </p:cNvSpPr>
          <p:nvPr>
            <p:ph type="body" idx="1"/>
          </p:nvPr>
        </p:nvSpPr>
        <p:spPr>
          <a:xfrm>
            <a:off x="311700" y="1152475"/>
            <a:ext cx="5509747" cy="3688616"/>
          </a:xfrm>
          <a:prstGeom prst="rect">
            <a:avLst/>
          </a:prstGeom>
        </p:spPr>
        <p:txBody>
          <a:bodyPr spcFirstLastPara="1" wrap="square" lIns="91425" tIns="91425" rIns="91425" bIns="91425" anchor="t" anchorCtr="0">
            <a:normAutofit lnSpcReduction="10000"/>
          </a:bodyPr>
          <a:lstStyle/>
          <a:p>
            <a:pPr fontAlgn="base"/>
            <a:r>
              <a:rPr lang="en-US" dirty="0">
                <a:solidFill>
                  <a:schemeClr val="tx1"/>
                </a:solidFill>
              </a:rPr>
              <a:t>Proposed transformer model, entirely built on self-attention mechanism without using sequence-aligned recurrent architectures</a:t>
            </a:r>
          </a:p>
          <a:p>
            <a:pPr fontAlgn="base"/>
            <a:r>
              <a:rPr lang="en-US" dirty="0">
                <a:solidFill>
                  <a:schemeClr val="tx1"/>
                </a:solidFill>
              </a:rPr>
              <a:t>Model Architecture</a:t>
            </a:r>
          </a:p>
          <a:p>
            <a:pPr lvl="1" fontAlgn="base"/>
            <a:r>
              <a:rPr lang="en-US" dirty="0">
                <a:solidFill>
                  <a:schemeClr val="tx1"/>
                </a:solidFill>
              </a:rPr>
              <a:t>Sinusoidal Positional Encoding</a:t>
            </a:r>
          </a:p>
          <a:p>
            <a:pPr lvl="1" fontAlgn="base"/>
            <a:r>
              <a:rPr lang="en-US" dirty="0">
                <a:solidFill>
                  <a:schemeClr val="tx1"/>
                </a:solidFill>
              </a:rPr>
              <a:t>Encoder</a:t>
            </a:r>
          </a:p>
          <a:p>
            <a:pPr lvl="2" fontAlgn="base"/>
            <a:r>
              <a:rPr lang="en-US" dirty="0">
                <a:solidFill>
                  <a:schemeClr val="tx1"/>
                </a:solidFill>
              </a:rPr>
              <a:t>Multi-Head Self-Attention </a:t>
            </a:r>
          </a:p>
          <a:p>
            <a:pPr lvl="2" fontAlgn="base"/>
            <a:r>
              <a:rPr lang="en-US" dirty="0">
                <a:solidFill>
                  <a:schemeClr val="tx1"/>
                </a:solidFill>
              </a:rPr>
              <a:t>Feed-Forward (MLP) Layer with </a:t>
            </a:r>
            <a:r>
              <a:rPr lang="en-US" dirty="0" err="1">
                <a:solidFill>
                  <a:schemeClr val="tx1"/>
                </a:solidFill>
              </a:rPr>
              <a:t>ReLU</a:t>
            </a:r>
            <a:endParaRPr lang="en-US" dirty="0">
              <a:solidFill>
                <a:schemeClr val="tx1"/>
              </a:solidFill>
            </a:endParaRPr>
          </a:p>
          <a:p>
            <a:pPr lvl="2" fontAlgn="base"/>
            <a:r>
              <a:rPr lang="en-US" dirty="0">
                <a:solidFill>
                  <a:schemeClr val="tx1"/>
                </a:solidFill>
              </a:rPr>
              <a:t>Layer Normalization</a:t>
            </a:r>
          </a:p>
          <a:p>
            <a:pPr lvl="1" fontAlgn="base"/>
            <a:r>
              <a:rPr lang="en-US" dirty="0">
                <a:solidFill>
                  <a:schemeClr val="tx1"/>
                </a:solidFill>
              </a:rPr>
              <a:t>Decoder</a:t>
            </a:r>
          </a:p>
          <a:p>
            <a:pPr lvl="2" fontAlgn="base"/>
            <a:r>
              <a:rPr lang="en-US" dirty="0">
                <a:solidFill>
                  <a:schemeClr val="tx1"/>
                </a:solidFill>
              </a:rPr>
              <a:t>Masked Multi-Head Self-Attention</a:t>
            </a:r>
          </a:p>
          <a:p>
            <a:pPr lvl="2" fontAlgn="base"/>
            <a:r>
              <a:rPr lang="en-US" dirty="0">
                <a:solidFill>
                  <a:schemeClr val="tx1"/>
                </a:solidFill>
              </a:rPr>
              <a:t>Multi-Head Cross-Attention </a:t>
            </a:r>
          </a:p>
          <a:p>
            <a:pPr lvl="2" fontAlgn="base"/>
            <a:r>
              <a:rPr lang="en-US" dirty="0">
                <a:solidFill>
                  <a:schemeClr val="tx1"/>
                </a:solidFill>
              </a:rPr>
              <a:t>Feed-Forward (MLP) Layer with </a:t>
            </a:r>
            <a:r>
              <a:rPr lang="en-US" dirty="0" err="1">
                <a:solidFill>
                  <a:schemeClr val="tx1"/>
                </a:solidFill>
              </a:rPr>
              <a:t>ReLU</a:t>
            </a:r>
            <a:endParaRPr lang="en-US" dirty="0">
              <a:solidFill>
                <a:schemeClr val="tx1"/>
              </a:solidFill>
            </a:endParaRPr>
          </a:p>
          <a:p>
            <a:pPr lvl="2" fontAlgn="base"/>
            <a:r>
              <a:rPr lang="en-US" dirty="0">
                <a:solidFill>
                  <a:schemeClr val="tx1"/>
                </a:solidFill>
              </a:rPr>
              <a:t>Usually LLMs are Decoder-only</a:t>
            </a:r>
          </a:p>
          <a:p>
            <a:pPr lvl="1" fontAlgn="base"/>
            <a:endParaRPr lang="en-US" dirty="0">
              <a:solidFill>
                <a:schemeClr val="tx1"/>
              </a:solidFill>
            </a:endParaRPr>
          </a:p>
        </p:txBody>
      </p:sp>
      <p:pic>
        <p:nvPicPr>
          <p:cNvPr id="97" name="Google Shape;97;p19">
            <a:extLst>
              <a:ext uri="{FF2B5EF4-FFF2-40B4-BE49-F238E27FC236}">
                <a16:creationId xmlns:a16="http://schemas.microsoft.com/office/drawing/2014/main" id="{2A49BCE4-9FAD-5BEE-F714-2E2BF8950EBD}"/>
              </a:ext>
            </a:extLst>
          </p:cNvPr>
          <p:cNvPicPr preferRelativeResize="0"/>
          <p:nvPr/>
        </p:nvPicPr>
        <p:blipFill>
          <a:blip r:embed="rId3">
            <a:alphaModFix/>
          </a:blip>
          <a:srcRect b="3018"/>
          <a:stretch/>
        </p:blipFill>
        <p:spPr>
          <a:xfrm>
            <a:off x="5821448" y="996163"/>
            <a:ext cx="3258586" cy="3688616"/>
          </a:xfrm>
          <a:prstGeom prst="rect">
            <a:avLst/>
          </a:prstGeom>
          <a:noFill/>
          <a:ln>
            <a:noFill/>
          </a:ln>
        </p:spPr>
      </p:pic>
      <p:sp>
        <p:nvSpPr>
          <p:cNvPr id="2" name="Slide Number Placeholder 1">
            <a:extLst>
              <a:ext uri="{FF2B5EF4-FFF2-40B4-BE49-F238E27FC236}">
                <a16:creationId xmlns:a16="http://schemas.microsoft.com/office/drawing/2014/main" id="{EE97741C-3472-2DAC-7757-8FEDE27A8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546189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dirty="0"/>
              <a:t>Self-Attention at High Level</a:t>
            </a:r>
            <a:endParaRPr sz="2320" dirty="0"/>
          </a:p>
        </p:txBody>
      </p:sp>
      <p:pic>
        <p:nvPicPr>
          <p:cNvPr id="122" name="Google Shape;122;p22"/>
          <p:cNvPicPr preferRelativeResize="0"/>
          <p:nvPr/>
        </p:nvPicPr>
        <p:blipFill>
          <a:blip r:embed="rId3">
            <a:alphaModFix/>
          </a:blip>
          <a:stretch>
            <a:fillRect/>
          </a:stretch>
        </p:blipFill>
        <p:spPr>
          <a:xfrm>
            <a:off x="6033750" y="731376"/>
            <a:ext cx="2830746" cy="3299712"/>
          </a:xfrm>
          <a:prstGeom prst="rect">
            <a:avLst/>
          </a:prstGeom>
          <a:noFill/>
          <a:ln>
            <a:noFill/>
          </a:ln>
        </p:spPr>
      </p:pic>
      <p:sp>
        <p:nvSpPr>
          <p:cNvPr id="3" name="Text Placeholder 2">
            <a:extLst>
              <a:ext uri="{FF2B5EF4-FFF2-40B4-BE49-F238E27FC236}">
                <a16:creationId xmlns:a16="http://schemas.microsoft.com/office/drawing/2014/main" id="{4A1743EB-0991-64A6-A62F-E217688C449E}"/>
              </a:ext>
            </a:extLst>
          </p:cNvPr>
          <p:cNvSpPr>
            <a:spLocks noGrp="1"/>
          </p:cNvSpPr>
          <p:nvPr>
            <p:ph type="body" idx="1"/>
          </p:nvPr>
        </p:nvSpPr>
        <p:spPr>
          <a:xfrm>
            <a:off x="311699" y="1152474"/>
            <a:ext cx="5657659" cy="3715739"/>
          </a:xfrm>
        </p:spPr>
        <p:txBody>
          <a:bodyPr>
            <a:normAutofit/>
          </a:bodyPr>
          <a:lstStyle/>
          <a:p>
            <a:r>
              <a:rPr lang="en-US" dirty="0">
                <a:solidFill>
                  <a:schemeClr val="tx1"/>
                </a:solidFill>
              </a:rPr>
              <a:t>Consider the following example: </a:t>
            </a:r>
          </a:p>
          <a:p>
            <a:pPr lvl="1"/>
            <a:r>
              <a:rPr lang="en-US" dirty="0">
                <a:solidFill>
                  <a:schemeClr val="tx1"/>
                </a:solidFill>
              </a:rPr>
              <a:t>The </a:t>
            </a:r>
            <a:r>
              <a:rPr lang="en-US" dirty="0">
                <a:solidFill>
                  <a:srgbClr val="FF0000"/>
                </a:solidFill>
              </a:rPr>
              <a:t>animal</a:t>
            </a:r>
            <a:r>
              <a:rPr lang="en-US" dirty="0">
                <a:solidFill>
                  <a:schemeClr val="tx1"/>
                </a:solidFill>
              </a:rPr>
              <a:t> didn’t cross the street because </a:t>
            </a:r>
            <a:r>
              <a:rPr lang="en-US" dirty="0">
                <a:solidFill>
                  <a:schemeClr val="accent1">
                    <a:lumMod val="50000"/>
                  </a:schemeClr>
                </a:solidFill>
              </a:rPr>
              <a:t>it</a:t>
            </a:r>
            <a:r>
              <a:rPr lang="en-US" dirty="0">
                <a:solidFill>
                  <a:schemeClr val="tx1"/>
                </a:solidFill>
              </a:rPr>
              <a:t> was too tired</a:t>
            </a:r>
          </a:p>
          <a:p>
            <a:pPr lvl="1"/>
            <a:r>
              <a:rPr lang="en-US" dirty="0">
                <a:solidFill>
                  <a:schemeClr val="tx1"/>
                </a:solidFill>
              </a:rPr>
              <a:t>The animal didn’t cross the </a:t>
            </a:r>
            <a:r>
              <a:rPr lang="en-US" dirty="0">
                <a:solidFill>
                  <a:srgbClr val="FF0000"/>
                </a:solidFill>
              </a:rPr>
              <a:t>street</a:t>
            </a:r>
            <a:r>
              <a:rPr lang="en-US" dirty="0">
                <a:solidFill>
                  <a:schemeClr val="tx1"/>
                </a:solidFill>
              </a:rPr>
              <a:t> because </a:t>
            </a:r>
            <a:r>
              <a:rPr lang="en-US" dirty="0">
                <a:solidFill>
                  <a:schemeClr val="accent1">
                    <a:lumMod val="50000"/>
                  </a:schemeClr>
                </a:solidFill>
              </a:rPr>
              <a:t>it</a:t>
            </a:r>
            <a:r>
              <a:rPr lang="en-US" dirty="0">
                <a:solidFill>
                  <a:schemeClr val="tx1"/>
                </a:solidFill>
              </a:rPr>
              <a:t> was too wide</a:t>
            </a:r>
          </a:p>
          <a:p>
            <a:endParaRPr lang="en-US" dirty="0">
              <a:solidFill>
                <a:schemeClr val="tx1"/>
              </a:solidFill>
            </a:endParaRPr>
          </a:p>
          <a:p>
            <a:r>
              <a:rPr lang="en-US" dirty="0">
                <a:solidFill>
                  <a:schemeClr val="tx1"/>
                </a:solidFill>
              </a:rPr>
              <a:t>As the model processes each word, self-attention allows the model to look at other positions in input sequence to help get a better encoding</a:t>
            </a:r>
          </a:p>
          <a:p>
            <a:endParaRPr lang="en-US" dirty="0">
              <a:solidFill>
                <a:schemeClr val="tx1"/>
              </a:solidFill>
            </a:endParaRPr>
          </a:p>
          <a:p>
            <a:r>
              <a:rPr lang="en-US" dirty="0">
                <a:solidFill>
                  <a:schemeClr val="tx1"/>
                </a:solidFill>
              </a:rPr>
              <a:t>This capability is handled by a set of learned weights that determine how much attention should be paid to each input at each time step</a:t>
            </a:r>
          </a:p>
        </p:txBody>
      </p:sp>
      <p:sp>
        <p:nvSpPr>
          <p:cNvPr id="4" name="TextBox 3">
            <a:extLst>
              <a:ext uri="{FF2B5EF4-FFF2-40B4-BE49-F238E27FC236}">
                <a16:creationId xmlns:a16="http://schemas.microsoft.com/office/drawing/2014/main" id="{1BDB3781-EEA5-6B52-3260-273AFC0C67F9}"/>
              </a:ext>
            </a:extLst>
          </p:cNvPr>
          <p:cNvSpPr txBox="1"/>
          <p:nvPr/>
        </p:nvSpPr>
        <p:spPr>
          <a:xfrm>
            <a:off x="9491730" y="3290552"/>
            <a:ext cx="184731" cy="307777"/>
          </a:xfrm>
          <a:prstGeom prst="rect">
            <a:avLst/>
          </a:prstGeom>
          <a:noFill/>
        </p:spPr>
        <p:txBody>
          <a:bodyPr wrap="none" rtlCol="0">
            <a:spAutoFit/>
          </a:bodyPr>
          <a:lstStyle/>
          <a:p>
            <a:endParaRPr lang="en-US" dirty="0"/>
          </a:p>
        </p:txBody>
      </p:sp>
      <p:sp>
        <p:nvSpPr>
          <p:cNvPr id="2" name="Slide Number Placeholder 1">
            <a:extLst>
              <a:ext uri="{FF2B5EF4-FFF2-40B4-BE49-F238E27FC236}">
                <a16:creationId xmlns:a16="http://schemas.microsoft.com/office/drawing/2014/main" id="{10289C96-5132-E78E-052F-041A0D7C20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Self-Attention</a:t>
            </a:r>
            <a:endParaRPr sz="2320" dirty="0"/>
          </a:p>
        </p:txBody>
      </p:sp>
      <p:sp>
        <p:nvSpPr>
          <p:cNvPr id="143" name="Google Shape;143;p25"/>
          <p:cNvSpPr txBox="1">
            <a:spLocks noGrp="1"/>
          </p:cNvSpPr>
          <p:nvPr>
            <p:ph type="body" idx="1"/>
          </p:nvPr>
        </p:nvSpPr>
        <p:spPr>
          <a:xfrm>
            <a:off x="311699" y="1152475"/>
            <a:ext cx="3886813" cy="34164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1700" dirty="0">
                <a:solidFill>
                  <a:schemeClr val="tx1"/>
                </a:solidFill>
              </a:rPr>
              <a:t>Step 1: Create three vectors from encoder’s input vector (x</a:t>
            </a:r>
            <a:r>
              <a:rPr lang="en-US" sz="1700" baseline="-25000" dirty="0">
                <a:solidFill>
                  <a:schemeClr val="tx1"/>
                </a:solidFill>
              </a:rPr>
              <a:t>i</a:t>
            </a:r>
            <a:r>
              <a:rPr lang="en-US" sz="1700" dirty="0">
                <a:solidFill>
                  <a:schemeClr val="tx1"/>
                </a:solidFill>
              </a:rPr>
              <a:t>)</a:t>
            </a:r>
          </a:p>
          <a:p>
            <a:pPr lvl="1" indent="-336550">
              <a:buClr>
                <a:schemeClr val="dk1"/>
              </a:buClr>
              <a:buSzPts val="1700"/>
            </a:pPr>
            <a:r>
              <a:rPr lang="en-US" sz="1300" dirty="0">
                <a:solidFill>
                  <a:schemeClr val="tx1"/>
                </a:solidFill>
              </a:rPr>
              <a:t>Query Vector (</a:t>
            </a:r>
            <a:r>
              <a:rPr lang="en" sz="1300" dirty="0">
                <a:solidFill>
                  <a:schemeClr val="tx1"/>
                </a:solidFill>
              </a:rPr>
              <a:t>q</a:t>
            </a:r>
            <a:r>
              <a:rPr lang="en" sz="1300" baseline="-25000" dirty="0">
                <a:solidFill>
                  <a:schemeClr val="tx1"/>
                </a:solidFill>
              </a:rPr>
              <a:t>i</a:t>
            </a:r>
            <a:r>
              <a:rPr lang="en" sz="1300" dirty="0">
                <a:solidFill>
                  <a:schemeClr val="tx1"/>
                </a:solidFill>
              </a:rPr>
              <a:t>)</a:t>
            </a:r>
          </a:p>
          <a:p>
            <a:pPr lvl="1" indent="-336550">
              <a:buClr>
                <a:schemeClr val="dk1"/>
              </a:buClr>
              <a:buSzPts val="1700"/>
            </a:pPr>
            <a:r>
              <a:rPr lang="en-US" sz="1300" dirty="0">
                <a:solidFill>
                  <a:schemeClr val="tx1"/>
                </a:solidFill>
              </a:rPr>
              <a:t>Key Vector (</a:t>
            </a:r>
            <a:r>
              <a:rPr lang="en" sz="1300" dirty="0">
                <a:solidFill>
                  <a:schemeClr val="tx1"/>
                </a:solidFill>
              </a:rPr>
              <a:t>k</a:t>
            </a:r>
            <a:r>
              <a:rPr lang="en" sz="1300" baseline="-25000" dirty="0">
                <a:solidFill>
                  <a:schemeClr val="tx1"/>
                </a:solidFill>
              </a:rPr>
              <a:t>i</a:t>
            </a:r>
            <a:r>
              <a:rPr lang="en" sz="1300" dirty="0">
                <a:solidFill>
                  <a:schemeClr val="tx1"/>
                </a:solidFill>
              </a:rPr>
              <a:t>)</a:t>
            </a:r>
            <a:endParaRPr lang="en-US" sz="1300" dirty="0">
              <a:solidFill>
                <a:schemeClr val="tx1"/>
              </a:solidFill>
            </a:endParaRPr>
          </a:p>
          <a:p>
            <a:pPr lvl="1" indent="-336550">
              <a:buClr>
                <a:schemeClr val="dk1"/>
              </a:buClr>
              <a:buSzPts val="1700"/>
            </a:pPr>
            <a:r>
              <a:rPr lang="en-US" sz="1300" dirty="0">
                <a:solidFill>
                  <a:schemeClr val="tx1"/>
                </a:solidFill>
              </a:rPr>
              <a:t>Value Vector (</a:t>
            </a:r>
            <a:r>
              <a:rPr lang="en" sz="1300" dirty="0">
                <a:solidFill>
                  <a:schemeClr val="tx1"/>
                </a:solidFill>
              </a:rPr>
              <a:t>v</a:t>
            </a:r>
            <a:r>
              <a:rPr lang="en" sz="1300" baseline="-25000" dirty="0">
                <a:solidFill>
                  <a:schemeClr val="tx1"/>
                </a:solidFill>
              </a:rPr>
              <a:t>i</a:t>
            </a:r>
            <a:r>
              <a:rPr lang="en" sz="1300" dirty="0">
                <a:solidFill>
                  <a:schemeClr val="tx1"/>
                </a:solidFill>
              </a:rPr>
              <a:t>)</a:t>
            </a:r>
            <a:endParaRPr lang="en-US" sz="1300" dirty="0">
              <a:solidFill>
                <a:schemeClr val="tx1"/>
              </a:solidFill>
            </a:endParaRPr>
          </a:p>
          <a:p>
            <a:pPr indent="-336550">
              <a:buClr>
                <a:schemeClr val="dk1"/>
              </a:buClr>
              <a:buSzPts val="1700"/>
            </a:pPr>
            <a:r>
              <a:rPr lang="en" sz="1700" dirty="0">
                <a:solidFill>
                  <a:schemeClr val="tx1"/>
                </a:solidFill>
              </a:rPr>
              <a:t>These are created by multiplying x</a:t>
            </a:r>
            <a:r>
              <a:rPr lang="en" sz="1700" baseline="-25000" dirty="0">
                <a:solidFill>
                  <a:schemeClr val="tx1"/>
                </a:solidFill>
              </a:rPr>
              <a:t>i</a:t>
            </a:r>
            <a:r>
              <a:rPr lang="en" sz="1700" dirty="0">
                <a:solidFill>
                  <a:schemeClr val="tx1"/>
                </a:solidFill>
              </a:rPr>
              <a:t> with learnable matrices W</a:t>
            </a:r>
            <a:r>
              <a:rPr lang="en" sz="1700" baseline="30000" dirty="0">
                <a:solidFill>
                  <a:schemeClr val="tx1"/>
                </a:solidFill>
              </a:rPr>
              <a:t>Q</a:t>
            </a:r>
            <a:r>
              <a:rPr lang="en" sz="1700" dirty="0">
                <a:solidFill>
                  <a:schemeClr val="tx1"/>
                </a:solidFill>
              </a:rPr>
              <a:t>,W</a:t>
            </a:r>
            <a:r>
              <a:rPr lang="en" sz="1700" baseline="30000" dirty="0">
                <a:solidFill>
                  <a:schemeClr val="tx1"/>
                </a:solidFill>
              </a:rPr>
              <a:t>K</a:t>
            </a:r>
            <a:r>
              <a:rPr lang="en" sz="1700" dirty="0">
                <a:solidFill>
                  <a:schemeClr val="tx1"/>
                </a:solidFill>
              </a:rPr>
              <a:t>, W</a:t>
            </a:r>
            <a:r>
              <a:rPr lang="en" sz="1700" baseline="30000" dirty="0">
                <a:solidFill>
                  <a:schemeClr val="tx1"/>
                </a:solidFill>
              </a:rPr>
              <a:t>V</a:t>
            </a:r>
            <a:endParaRPr sz="1700" baseline="30000" dirty="0">
              <a:solidFill>
                <a:schemeClr val="tx1"/>
              </a:solidFill>
            </a:endParaRPr>
          </a:p>
        </p:txBody>
      </p:sp>
      <p:pic>
        <p:nvPicPr>
          <p:cNvPr id="144" name="Google Shape;144;p25"/>
          <p:cNvPicPr preferRelativeResize="0"/>
          <p:nvPr/>
        </p:nvPicPr>
        <p:blipFill>
          <a:blip r:embed="rId3">
            <a:alphaModFix/>
          </a:blip>
          <a:stretch>
            <a:fillRect/>
          </a:stretch>
        </p:blipFill>
        <p:spPr>
          <a:xfrm>
            <a:off x="4572000" y="1320084"/>
            <a:ext cx="4104771" cy="2973674"/>
          </a:xfrm>
          <a:prstGeom prst="rect">
            <a:avLst/>
          </a:prstGeom>
          <a:noFill/>
          <a:ln>
            <a:noFill/>
          </a:ln>
        </p:spPr>
      </p:pic>
      <p:sp>
        <p:nvSpPr>
          <p:cNvPr id="2" name="Slide Number Placeholder 1">
            <a:extLst>
              <a:ext uri="{FF2B5EF4-FFF2-40B4-BE49-F238E27FC236}">
                <a16:creationId xmlns:a16="http://schemas.microsoft.com/office/drawing/2014/main" id="{A41EAA8B-F4A8-43E7-4A90-0E2FEDCD2C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858A74CB-5205-20ED-6255-014C796B24BB}"/>
            </a:ext>
          </a:extLst>
        </p:cNvPr>
        <p:cNvGrpSpPr/>
        <p:nvPr/>
      </p:nvGrpSpPr>
      <p:grpSpPr>
        <a:xfrm>
          <a:off x="0" y="0"/>
          <a:ext cx="0" cy="0"/>
          <a:chOff x="0" y="0"/>
          <a:chExt cx="0" cy="0"/>
        </a:xfrm>
      </p:grpSpPr>
      <p:sp>
        <p:nvSpPr>
          <p:cNvPr id="142" name="Google Shape;142;p25">
            <a:extLst>
              <a:ext uri="{FF2B5EF4-FFF2-40B4-BE49-F238E27FC236}">
                <a16:creationId xmlns:a16="http://schemas.microsoft.com/office/drawing/2014/main" id="{B3CA559E-27A5-A840-5B09-5C9C58C1E24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lvl="0">
              <a:buSzPts val="990"/>
            </a:pPr>
            <a:r>
              <a:rPr lang="en-US" sz="2320" dirty="0"/>
              <a:t>Dot Product Attention</a:t>
            </a:r>
            <a:endParaRPr sz="2320" dirty="0"/>
          </a:p>
        </p:txBody>
      </p:sp>
      <p:sp>
        <p:nvSpPr>
          <p:cNvPr id="143" name="Google Shape;143;p25">
            <a:extLst>
              <a:ext uri="{FF2B5EF4-FFF2-40B4-BE49-F238E27FC236}">
                <a16:creationId xmlns:a16="http://schemas.microsoft.com/office/drawing/2014/main" id="{0AC92029-5C90-0711-5244-B117689DE22A}"/>
              </a:ext>
            </a:extLst>
          </p:cNvPr>
          <p:cNvSpPr txBox="1">
            <a:spLocks noGrp="1"/>
          </p:cNvSpPr>
          <p:nvPr>
            <p:ph type="body" idx="1"/>
          </p:nvPr>
        </p:nvSpPr>
        <p:spPr>
          <a:xfrm>
            <a:off x="311699" y="1152475"/>
            <a:ext cx="3886813" cy="3416400"/>
          </a:xfrm>
          <a:prstGeom prst="rect">
            <a:avLst/>
          </a:prstGeom>
        </p:spPr>
        <p:txBody>
          <a:bodyPr spcFirstLastPara="1" wrap="square" lIns="91425" tIns="91425" rIns="91425" bIns="91425" anchor="t" anchorCtr="0">
            <a:normAutofit/>
          </a:bodyPr>
          <a:lstStyle/>
          <a:p>
            <a:pPr lvl="0" indent="-336550">
              <a:buClr>
                <a:schemeClr val="dk1"/>
              </a:buClr>
              <a:buSzPts val="1700"/>
            </a:pPr>
            <a:r>
              <a:rPr lang="en-US" sz="1700" dirty="0">
                <a:solidFill>
                  <a:schemeClr val="tx1"/>
                </a:solidFill>
              </a:rPr>
              <a:t>Step 2: Calculate self-attention scores - score all words of input sentence against themselves</a:t>
            </a:r>
          </a:p>
          <a:p>
            <a:pPr lvl="0" indent="-336550">
              <a:buClr>
                <a:schemeClr val="dk1"/>
              </a:buClr>
              <a:buSzPts val="1700"/>
            </a:pPr>
            <a:r>
              <a:rPr lang="en-US" sz="1700" dirty="0">
                <a:solidFill>
                  <a:schemeClr val="tx1"/>
                </a:solidFill>
              </a:rPr>
              <a:t>By taking dot product of query vector with key vector of respective words</a:t>
            </a:r>
          </a:p>
        </p:txBody>
      </p:sp>
      <p:pic>
        <p:nvPicPr>
          <p:cNvPr id="3074" name="Picture 2">
            <a:extLst>
              <a:ext uri="{FF2B5EF4-FFF2-40B4-BE49-F238E27FC236}">
                <a16:creationId xmlns:a16="http://schemas.microsoft.com/office/drawing/2014/main" id="{EB2FDBD2-70EA-590C-116D-7E7271EEF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614" y="1400459"/>
            <a:ext cx="4071686" cy="21279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96763D0-8693-0D85-31F9-6DDE7D4629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9545323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2534</TotalTime>
  <Words>2598</Words>
  <Application>Microsoft Macintosh PowerPoint</Application>
  <PresentationFormat>On-screen Show (16:9)</PresentationFormat>
  <Paragraphs>307</Paragraphs>
  <Slides>51</Slides>
  <Notes>51</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.AppleSystemUIFont</vt:lpstr>
      <vt:lpstr>Roboto</vt:lpstr>
      <vt:lpstr>source-serif-pro</vt:lpstr>
      <vt:lpstr>Google Sans</vt:lpstr>
      <vt:lpstr>Source Serif Pro</vt:lpstr>
      <vt:lpstr>Simple Light</vt:lpstr>
      <vt:lpstr>Basics for GenAI</vt:lpstr>
      <vt:lpstr>Transformers Have Revolutionized the Field of ML</vt:lpstr>
      <vt:lpstr>Transformer Scaling Laws</vt:lpstr>
      <vt:lpstr>Prior to Transformers</vt:lpstr>
      <vt:lpstr>Problems of RNNs / Motivation for Transformers</vt:lpstr>
      <vt:lpstr>Original Transformer Architecture</vt:lpstr>
      <vt:lpstr>Self-Attention at High Level</vt:lpstr>
      <vt:lpstr>Self-Attention</vt:lpstr>
      <vt:lpstr>Dot Product Attention</vt:lpstr>
      <vt:lpstr>Filing Systems Analogy of Q, K, V</vt:lpstr>
      <vt:lpstr>Intuition for Attention mechanism – Approximate Hashtable</vt:lpstr>
      <vt:lpstr>Scaled Dot-Product Self-Attention</vt:lpstr>
      <vt:lpstr>Scaled Dot-Product Self-Attention</vt:lpstr>
      <vt:lpstr>Self-Attention: Illustration</vt:lpstr>
      <vt:lpstr>Multi-Headed Attention</vt:lpstr>
      <vt:lpstr>Multi-Headed Attention: Illustration</vt:lpstr>
      <vt:lpstr>Masked Multi-Head Self-Attention</vt:lpstr>
      <vt:lpstr>Feed-Forward Network</vt:lpstr>
      <vt:lpstr>Layer Normalization</vt:lpstr>
      <vt:lpstr>Residual Connections</vt:lpstr>
      <vt:lpstr>Sinusoidal Positional Encoding</vt:lpstr>
      <vt:lpstr>Finishing Touches</vt:lpstr>
      <vt:lpstr>Final Decoder-only Transformer Architecture</vt:lpstr>
      <vt:lpstr>Modern Transformer Architecture</vt:lpstr>
      <vt:lpstr>KV-Cache</vt:lpstr>
      <vt:lpstr>Extension to Vision Transformer (ViT)</vt:lpstr>
      <vt:lpstr>FlashAttention</vt:lpstr>
      <vt:lpstr>Dot-Product Attention is Inefficient</vt:lpstr>
      <vt:lpstr>Approximate Attention Methods are Not Good Enough</vt:lpstr>
      <vt:lpstr>Goals of FlashAttention</vt:lpstr>
      <vt:lpstr>Inspiration: Tiled Matrix Multiplication</vt:lpstr>
      <vt:lpstr>Inspiration: Tiled Matrix Multiplication</vt:lpstr>
      <vt:lpstr>Side Note: Safe Softmax</vt:lpstr>
      <vt:lpstr>Softmax is problematic for tiling</vt:lpstr>
      <vt:lpstr>Solution: Online Softmax</vt:lpstr>
      <vt:lpstr>Solution: Online Softmax</vt:lpstr>
      <vt:lpstr>Solution: Online Softmax</vt:lpstr>
      <vt:lpstr>Solution: Online Softmax</vt:lpstr>
      <vt:lpstr>Solution: Online Softmax</vt:lpstr>
      <vt:lpstr>FlashAttention: Putting it all together</vt:lpstr>
      <vt:lpstr>FlashAttention: Putting it all together</vt:lpstr>
      <vt:lpstr>FlashAttention: Putting it all together</vt:lpstr>
      <vt:lpstr>FlashAttention: Putting it all together</vt:lpstr>
      <vt:lpstr>FlashAttention: Putting it all together</vt:lpstr>
      <vt:lpstr>FlashAttention: Putting it all together</vt:lpstr>
      <vt:lpstr>FlashAttention: Putting it all together</vt:lpstr>
      <vt:lpstr>Final Improvement: Kernel Fusion </vt:lpstr>
      <vt:lpstr>Backwards Recomputation </vt:lpstr>
      <vt:lpstr>Evaluation: forward + backward speed on A100 80GB (BF16)</vt:lpstr>
      <vt:lpstr>Sources</vt:lpstr>
      <vt:lpstr>Extra: Complexity of Flash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Shong, Jimmy</cp:lastModifiedBy>
  <cp:revision>22</cp:revision>
  <dcterms:modified xsi:type="dcterms:W3CDTF">2025-01-24T20:24:20Z</dcterms:modified>
</cp:coreProperties>
</file>